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347200" cy="5257800"/>
  <p:notesSz cx="9347200" cy="52578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1516" y="1629918"/>
            <a:ext cx="7950517" cy="1104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0459BA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03032" y="2944368"/>
            <a:ext cx="6547485" cy="1314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0459BA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0459BA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67677" y="1209294"/>
            <a:ext cx="4068794" cy="3470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817078" y="1209294"/>
            <a:ext cx="4068794" cy="3470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344025" cy="52578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344025" cy="5257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9344025" cy="5257800"/>
          </a:xfrm>
          <a:custGeom>
            <a:avLst/>
            <a:gdLst/>
            <a:ahLst/>
            <a:cxnLst/>
            <a:rect l="l" t="t" r="r" b="b"/>
            <a:pathLst>
              <a:path w="9344025" h="5257800">
                <a:moveTo>
                  <a:pt x="9344025" y="0"/>
                </a:moveTo>
                <a:lnTo>
                  <a:pt x="0" y="0"/>
                </a:lnTo>
                <a:lnTo>
                  <a:pt x="0" y="5257800"/>
                </a:lnTo>
                <a:lnTo>
                  <a:pt x="9344025" y="5257800"/>
                </a:lnTo>
                <a:lnTo>
                  <a:pt x="9344025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0459BA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344025" cy="52578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344025" cy="5257800"/>
          </a:xfrm>
          <a:custGeom>
            <a:avLst/>
            <a:gdLst/>
            <a:ahLst/>
            <a:cxnLst/>
            <a:rect l="l" t="t" r="r" b="b"/>
            <a:pathLst>
              <a:path w="9344025" h="5257800">
                <a:moveTo>
                  <a:pt x="9344025" y="0"/>
                </a:moveTo>
                <a:lnTo>
                  <a:pt x="0" y="0"/>
                </a:lnTo>
                <a:lnTo>
                  <a:pt x="0" y="5257800"/>
                </a:lnTo>
                <a:lnTo>
                  <a:pt x="9344025" y="5257800"/>
                </a:lnTo>
                <a:lnTo>
                  <a:pt x="9344025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31728" y="994537"/>
            <a:ext cx="4551680" cy="99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0459BA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724" y="1419224"/>
            <a:ext cx="8410575" cy="268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80207" y="4889754"/>
            <a:ext cx="2993136" cy="26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67677" y="4889754"/>
            <a:ext cx="2151316" cy="26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734556" y="4889754"/>
            <a:ext cx="2151316" cy="26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4209" y="2200920"/>
            <a:ext cx="5295900" cy="138112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910"/>
              </a:spcBef>
            </a:pPr>
            <a:r>
              <a:rPr dirty="0" sz="4750" spc="-340">
                <a:solidFill>
                  <a:srgbClr val="0459BA"/>
                </a:solidFill>
                <a:latin typeface="Lucida Sans Unicode"/>
                <a:cs typeface="Lucida Sans Unicode"/>
              </a:rPr>
              <a:t>Multiclass</a:t>
            </a:r>
            <a:r>
              <a:rPr dirty="0" sz="4750" spc="-550">
                <a:solidFill>
                  <a:srgbClr val="0459BA"/>
                </a:solidFill>
                <a:latin typeface="Lucida Sans Unicode"/>
                <a:cs typeface="Lucida Sans Unicode"/>
              </a:rPr>
              <a:t> </a:t>
            </a:r>
            <a:r>
              <a:rPr dirty="0" sz="4750" spc="-335">
                <a:solidFill>
                  <a:srgbClr val="0459BA"/>
                </a:solidFill>
                <a:latin typeface="Lucida Sans Unicode"/>
                <a:cs typeface="Lucida Sans Unicode"/>
              </a:rPr>
              <a:t>Fish</a:t>
            </a:r>
            <a:r>
              <a:rPr dirty="0" sz="4750" spc="-550">
                <a:solidFill>
                  <a:srgbClr val="0459BA"/>
                </a:solidFill>
                <a:latin typeface="Lucida Sans Unicode"/>
                <a:cs typeface="Lucida Sans Unicode"/>
              </a:rPr>
              <a:t> </a:t>
            </a:r>
            <a:r>
              <a:rPr dirty="0" sz="4750" spc="-434">
                <a:solidFill>
                  <a:srgbClr val="0459BA"/>
                </a:solidFill>
                <a:latin typeface="Lucida Sans Unicode"/>
                <a:cs typeface="Lucida Sans Unicode"/>
              </a:rPr>
              <a:t>Image </a:t>
            </a:r>
            <a:r>
              <a:rPr dirty="0" sz="4750" spc="-345">
                <a:solidFill>
                  <a:srgbClr val="0459BA"/>
                </a:solidFill>
                <a:latin typeface="Lucida Sans Unicode"/>
                <a:cs typeface="Lucida Sans Unicode"/>
              </a:rPr>
              <a:t>Classification</a:t>
            </a:r>
            <a:endParaRPr sz="475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04825" y="3714750"/>
            <a:ext cx="8334375" cy="19050"/>
          </a:xfrm>
          <a:custGeom>
            <a:avLst/>
            <a:gdLst/>
            <a:ahLst/>
            <a:cxnLst/>
            <a:rect l="l" t="t" r="r" b="b"/>
            <a:pathLst>
              <a:path w="8334375" h="19050">
                <a:moveTo>
                  <a:pt x="8327479" y="0"/>
                </a:moveTo>
                <a:lnTo>
                  <a:pt x="6896" y="0"/>
                </a:lnTo>
                <a:lnTo>
                  <a:pt x="4648" y="927"/>
                </a:lnTo>
                <a:lnTo>
                  <a:pt x="927" y="4648"/>
                </a:lnTo>
                <a:lnTo>
                  <a:pt x="0" y="6896"/>
                </a:lnTo>
                <a:lnTo>
                  <a:pt x="0" y="9525"/>
                </a:lnTo>
                <a:lnTo>
                  <a:pt x="0" y="12153"/>
                </a:lnTo>
                <a:lnTo>
                  <a:pt x="927" y="14401"/>
                </a:lnTo>
                <a:lnTo>
                  <a:pt x="4648" y="18122"/>
                </a:lnTo>
                <a:lnTo>
                  <a:pt x="6896" y="19050"/>
                </a:lnTo>
                <a:lnTo>
                  <a:pt x="8327479" y="19050"/>
                </a:lnTo>
                <a:lnTo>
                  <a:pt x="8329726" y="18122"/>
                </a:lnTo>
                <a:lnTo>
                  <a:pt x="8333448" y="14401"/>
                </a:lnTo>
                <a:lnTo>
                  <a:pt x="8334375" y="12153"/>
                </a:lnTo>
                <a:lnTo>
                  <a:pt x="8334375" y="6896"/>
                </a:lnTo>
                <a:lnTo>
                  <a:pt x="8333448" y="4648"/>
                </a:lnTo>
                <a:lnTo>
                  <a:pt x="8329726" y="927"/>
                </a:lnTo>
                <a:lnTo>
                  <a:pt x="832747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04825" y="3952875"/>
            <a:ext cx="295275" cy="285750"/>
            <a:chOff x="504825" y="3952875"/>
            <a:chExt cx="295275" cy="2857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587" y="3957637"/>
              <a:ext cx="285749" cy="27622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09587" y="3957637"/>
              <a:ext cx="285750" cy="276225"/>
            </a:xfrm>
            <a:custGeom>
              <a:avLst/>
              <a:gdLst/>
              <a:ahLst/>
              <a:cxnLst/>
              <a:rect l="l" t="t" r="r" b="b"/>
              <a:pathLst>
                <a:path w="285750" h="276225">
                  <a:moveTo>
                    <a:pt x="0" y="138112"/>
                  </a:moveTo>
                  <a:lnTo>
                    <a:pt x="5946" y="98020"/>
                  </a:lnTo>
                  <a:lnTo>
                    <a:pt x="23276" y="61381"/>
                  </a:lnTo>
                  <a:lnTo>
                    <a:pt x="50494" y="31345"/>
                  </a:lnTo>
                  <a:lnTo>
                    <a:pt x="85258" y="10515"/>
                  </a:lnTo>
                  <a:lnTo>
                    <a:pt x="124575" y="665"/>
                  </a:lnTo>
                  <a:lnTo>
                    <a:pt x="138112" y="0"/>
                  </a:lnTo>
                  <a:lnTo>
                    <a:pt x="147637" y="0"/>
                  </a:lnTo>
                  <a:lnTo>
                    <a:pt x="187729" y="5942"/>
                  </a:lnTo>
                  <a:lnTo>
                    <a:pt x="224368" y="23279"/>
                  </a:lnTo>
                  <a:lnTo>
                    <a:pt x="254399" y="50494"/>
                  </a:lnTo>
                  <a:lnTo>
                    <a:pt x="275238" y="85258"/>
                  </a:lnTo>
                  <a:lnTo>
                    <a:pt x="285087" y="124573"/>
                  </a:lnTo>
                  <a:lnTo>
                    <a:pt x="285750" y="138112"/>
                  </a:lnTo>
                  <a:lnTo>
                    <a:pt x="285584" y="144897"/>
                  </a:lnTo>
                  <a:lnTo>
                    <a:pt x="277679" y="184633"/>
                  </a:lnTo>
                  <a:lnTo>
                    <a:pt x="258564" y="220392"/>
                  </a:lnTo>
                  <a:lnTo>
                    <a:pt x="229917" y="249039"/>
                  </a:lnTo>
                  <a:lnTo>
                    <a:pt x="194158" y="268154"/>
                  </a:lnTo>
                  <a:lnTo>
                    <a:pt x="154422" y="276059"/>
                  </a:lnTo>
                  <a:lnTo>
                    <a:pt x="147637" y="276225"/>
                  </a:lnTo>
                  <a:lnTo>
                    <a:pt x="138112" y="276225"/>
                  </a:lnTo>
                  <a:lnTo>
                    <a:pt x="98020" y="270278"/>
                  </a:lnTo>
                  <a:lnTo>
                    <a:pt x="61381" y="252948"/>
                  </a:lnTo>
                  <a:lnTo>
                    <a:pt x="31348" y="225730"/>
                  </a:lnTo>
                  <a:lnTo>
                    <a:pt x="10511" y="190966"/>
                  </a:lnTo>
                  <a:lnTo>
                    <a:pt x="662" y="151649"/>
                  </a:lnTo>
                  <a:lnTo>
                    <a:pt x="0" y="138112"/>
                  </a:lnTo>
                  <a:close/>
                </a:path>
              </a:pathLst>
            </a:custGeom>
            <a:ln w="95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56159" y="3868777"/>
            <a:ext cx="2009139" cy="427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955"/>
              </a:lnSpc>
              <a:spcBef>
                <a:spcPts val="135"/>
              </a:spcBef>
            </a:pPr>
            <a:r>
              <a:rPr dirty="0" sz="1650" spc="-155">
                <a:solidFill>
                  <a:srgbClr val="202020"/>
                </a:solidFill>
                <a:latin typeface="Lucida Sans Unicode"/>
                <a:cs typeface="Lucida Sans Unicode"/>
              </a:rPr>
              <a:t>Author:</a:t>
            </a:r>
            <a:r>
              <a:rPr dirty="0" sz="1650" spc="-11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40">
                <a:solidFill>
                  <a:srgbClr val="202020"/>
                </a:solidFill>
                <a:latin typeface="Lucida Sans Unicode"/>
                <a:cs typeface="Lucida Sans Unicode"/>
              </a:rPr>
              <a:t>Sudharsan</a:t>
            </a:r>
            <a:r>
              <a:rPr dirty="0" sz="16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90">
                <a:solidFill>
                  <a:srgbClr val="202020"/>
                </a:solidFill>
                <a:latin typeface="Lucida Sans Unicode"/>
                <a:cs typeface="Lucida Sans Unicode"/>
              </a:rPr>
              <a:t>Ceo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170"/>
              </a:lnSpc>
            </a:pPr>
            <a:r>
              <a:rPr dirty="0" sz="1000" spc="-100">
                <a:solidFill>
                  <a:srgbClr val="202020"/>
                </a:solidFill>
                <a:latin typeface="Lucida Sans Unicode"/>
                <a:cs typeface="Lucida Sans Unicode"/>
              </a:rPr>
              <a:t>Created</a:t>
            </a:r>
            <a:r>
              <a:rPr dirty="0" sz="1000" spc="-5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75">
                <a:solidFill>
                  <a:srgbClr val="202020"/>
                </a:solidFill>
                <a:latin typeface="Lucida Sans Unicode"/>
                <a:cs typeface="Lucida Sans Unicode"/>
              </a:rPr>
              <a:t>with</a:t>
            </a:r>
            <a:r>
              <a:rPr dirty="0" sz="1000" spc="-5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25">
                <a:solidFill>
                  <a:srgbClr val="202020"/>
                </a:solidFill>
                <a:latin typeface="Lucida Sans Unicode"/>
                <a:cs typeface="Lucida Sans Unicode"/>
              </a:rPr>
              <a:t>Pi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344025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33800" cy="5257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5090" rIns="0" bIns="0" rtlCol="0" vert="horz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670"/>
              </a:spcBef>
            </a:pPr>
            <a:r>
              <a:rPr dirty="0" sz="2800" spc="145">
                <a:latin typeface="Times New Roman"/>
                <a:cs typeface="Times New Roman"/>
              </a:rPr>
              <a:t>  </a:t>
            </a:r>
            <a:r>
              <a:rPr dirty="0" sz="3400">
                <a:latin typeface="Georgia"/>
                <a:cs typeface="Georgia"/>
              </a:rPr>
              <a:t>.</a:t>
            </a:r>
            <a:r>
              <a:rPr dirty="0" sz="3400" spc="-135">
                <a:latin typeface="Georgia"/>
                <a:cs typeface="Georgia"/>
              </a:rPr>
              <a:t> </a:t>
            </a:r>
            <a:r>
              <a:rPr dirty="0" sz="3400" spc="-125">
                <a:latin typeface="Georgia"/>
                <a:cs typeface="Georgia"/>
              </a:rPr>
              <a:t>Deployment</a:t>
            </a:r>
            <a:r>
              <a:rPr dirty="0" sz="3400" spc="-145">
                <a:latin typeface="Georgia"/>
                <a:cs typeface="Georgia"/>
              </a:rPr>
              <a:t> </a:t>
            </a:r>
            <a:r>
              <a:rPr dirty="0" sz="3400" spc="-90">
                <a:latin typeface="Georgia"/>
                <a:cs typeface="Georgia"/>
              </a:rPr>
              <a:t>(Streamlit </a:t>
            </a:r>
            <a:r>
              <a:rPr dirty="0" sz="3400" spc="-20">
                <a:latin typeface="Georgia"/>
                <a:cs typeface="Georgia"/>
              </a:rPr>
              <a:t>App)</a:t>
            </a:r>
            <a:endParaRPr sz="3400">
              <a:latin typeface="Georgia"/>
              <a:cs typeface="Georg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944111" y="1819656"/>
            <a:ext cx="5200015" cy="2685415"/>
            <a:chOff x="3944111" y="1819656"/>
            <a:chExt cx="5200015" cy="2685415"/>
          </a:xfrm>
        </p:grpSpPr>
        <p:sp>
          <p:nvSpPr>
            <p:cNvPr id="5" name="object 5" descr=""/>
            <p:cNvSpPr/>
            <p:nvPr/>
          </p:nvSpPr>
          <p:spPr>
            <a:xfrm>
              <a:off x="3944111" y="1819656"/>
              <a:ext cx="5200015" cy="1112520"/>
            </a:xfrm>
            <a:custGeom>
              <a:avLst/>
              <a:gdLst/>
              <a:ahLst/>
              <a:cxnLst/>
              <a:rect l="l" t="t" r="r" b="b"/>
              <a:pathLst>
                <a:path w="5200015" h="1112520">
                  <a:moveTo>
                    <a:pt x="5199887" y="0"/>
                  </a:moveTo>
                  <a:lnTo>
                    <a:pt x="0" y="0"/>
                  </a:lnTo>
                  <a:lnTo>
                    <a:pt x="0" y="1112519"/>
                  </a:lnTo>
                  <a:lnTo>
                    <a:pt x="5199887" y="1112519"/>
                  </a:lnTo>
                  <a:lnTo>
                    <a:pt x="5199887" y="799718"/>
                  </a:lnTo>
                  <a:lnTo>
                    <a:pt x="368122" y="799718"/>
                  </a:lnTo>
                  <a:lnTo>
                    <a:pt x="360108" y="798118"/>
                  </a:lnTo>
                  <a:lnTo>
                    <a:pt x="326085" y="775398"/>
                  </a:lnTo>
                  <a:lnTo>
                    <a:pt x="313562" y="745159"/>
                  </a:lnTo>
                  <a:lnTo>
                    <a:pt x="313562" y="368503"/>
                  </a:lnTo>
                  <a:lnTo>
                    <a:pt x="337883" y="326466"/>
                  </a:lnTo>
                  <a:lnTo>
                    <a:pt x="368122" y="313943"/>
                  </a:lnTo>
                  <a:lnTo>
                    <a:pt x="5199887" y="313943"/>
                  </a:lnTo>
                  <a:lnTo>
                    <a:pt x="5199887" y="0"/>
                  </a:lnTo>
                  <a:close/>
                </a:path>
                <a:path w="5200015" h="1112520">
                  <a:moveTo>
                    <a:pt x="5199887" y="313943"/>
                  </a:moveTo>
                  <a:lnTo>
                    <a:pt x="4830990" y="313943"/>
                  </a:lnTo>
                  <a:lnTo>
                    <a:pt x="4839017" y="315544"/>
                  </a:lnTo>
                  <a:lnTo>
                    <a:pt x="4854435" y="321932"/>
                  </a:lnTo>
                  <a:lnTo>
                    <a:pt x="4883962" y="360489"/>
                  </a:lnTo>
                  <a:lnTo>
                    <a:pt x="4885562" y="368503"/>
                  </a:lnTo>
                  <a:lnTo>
                    <a:pt x="4885562" y="745159"/>
                  </a:lnTo>
                  <a:lnTo>
                    <a:pt x="4861229" y="787196"/>
                  </a:lnTo>
                  <a:lnTo>
                    <a:pt x="4830990" y="799718"/>
                  </a:lnTo>
                  <a:lnTo>
                    <a:pt x="5199887" y="799718"/>
                  </a:lnTo>
                  <a:lnTo>
                    <a:pt x="5199887" y="313943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57675" y="2133599"/>
              <a:ext cx="4572000" cy="485775"/>
            </a:xfrm>
            <a:custGeom>
              <a:avLst/>
              <a:gdLst/>
              <a:ahLst/>
              <a:cxnLst/>
              <a:rect l="l" t="t" r="r" b="b"/>
              <a:pathLst>
                <a:path w="4572000" h="485775">
                  <a:moveTo>
                    <a:pt x="4513224" y="0"/>
                  </a:moveTo>
                  <a:lnTo>
                    <a:pt x="58775" y="0"/>
                  </a:lnTo>
                  <a:lnTo>
                    <a:pt x="54686" y="406"/>
                  </a:lnTo>
                  <a:lnTo>
                    <a:pt x="15506" y="21348"/>
                  </a:lnTo>
                  <a:lnTo>
                    <a:pt x="0" y="58775"/>
                  </a:lnTo>
                  <a:lnTo>
                    <a:pt x="0" y="422859"/>
                  </a:lnTo>
                  <a:lnTo>
                    <a:pt x="0" y="426999"/>
                  </a:lnTo>
                  <a:lnTo>
                    <a:pt x="15506" y="464426"/>
                  </a:lnTo>
                  <a:lnTo>
                    <a:pt x="54686" y="485368"/>
                  </a:lnTo>
                  <a:lnTo>
                    <a:pt x="58775" y="485775"/>
                  </a:lnTo>
                  <a:lnTo>
                    <a:pt x="4513224" y="485775"/>
                  </a:lnTo>
                  <a:lnTo>
                    <a:pt x="4550651" y="470268"/>
                  </a:lnTo>
                  <a:lnTo>
                    <a:pt x="4571593" y="431088"/>
                  </a:lnTo>
                  <a:lnTo>
                    <a:pt x="4572000" y="426999"/>
                  </a:lnTo>
                  <a:lnTo>
                    <a:pt x="4572000" y="58775"/>
                  </a:lnTo>
                  <a:lnTo>
                    <a:pt x="4556493" y="21348"/>
                  </a:lnTo>
                  <a:lnTo>
                    <a:pt x="4517313" y="406"/>
                  </a:lnTo>
                  <a:lnTo>
                    <a:pt x="4513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257675" y="2133599"/>
              <a:ext cx="4572000" cy="485775"/>
            </a:xfrm>
            <a:custGeom>
              <a:avLst/>
              <a:gdLst/>
              <a:ahLst/>
              <a:cxnLst/>
              <a:rect l="l" t="t" r="r" b="b"/>
              <a:pathLst>
                <a:path w="4572000" h="485775">
                  <a:moveTo>
                    <a:pt x="0" y="422859"/>
                  </a:moveTo>
                  <a:lnTo>
                    <a:pt x="0" y="62915"/>
                  </a:lnTo>
                  <a:lnTo>
                    <a:pt x="0" y="58775"/>
                  </a:lnTo>
                  <a:lnTo>
                    <a:pt x="406" y="54686"/>
                  </a:lnTo>
                  <a:lnTo>
                    <a:pt x="10604" y="27965"/>
                  </a:lnTo>
                  <a:lnTo>
                    <a:pt x="12903" y="24523"/>
                  </a:lnTo>
                  <a:lnTo>
                    <a:pt x="15506" y="21348"/>
                  </a:lnTo>
                  <a:lnTo>
                    <a:pt x="18427" y="18427"/>
                  </a:lnTo>
                  <a:lnTo>
                    <a:pt x="21348" y="15506"/>
                  </a:lnTo>
                  <a:lnTo>
                    <a:pt x="24523" y="12903"/>
                  </a:lnTo>
                  <a:lnTo>
                    <a:pt x="27965" y="10604"/>
                  </a:lnTo>
                  <a:lnTo>
                    <a:pt x="31394" y="8305"/>
                  </a:lnTo>
                  <a:lnTo>
                    <a:pt x="58775" y="0"/>
                  </a:lnTo>
                  <a:lnTo>
                    <a:pt x="62915" y="0"/>
                  </a:lnTo>
                  <a:lnTo>
                    <a:pt x="4509084" y="0"/>
                  </a:lnTo>
                  <a:lnTo>
                    <a:pt x="4513224" y="0"/>
                  </a:lnTo>
                  <a:lnTo>
                    <a:pt x="4517313" y="406"/>
                  </a:lnTo>
                  <a:lnTo>
                    <a:pt x="4544034" y="10604"/>
                  </a:lnTo>
                  <a:lnTo>
                    <a:pt x="4547476" y="12903"/>
                  </a:lnTo>
                  <a:lnTo>
                    <a:pt x="4561395" y="27965"/>
                  </a:lnTo>
                  <a:lnTo>
                    <a:pt x="4563694" y="31394"/>
                  </a:lnTo>
                  <a:lnTo>
                    <a:pt x="4572000" y="58775"/>
                  </a:lnTo>
                  <a:lnTo>
                    <a:pt x="4572000" y="62915"/>
                  </a:lnTo>
                  <a:lnTo>
                    <a:pt x="4572000" y="422859"/>
                  </a:lnTo>
                  <a:lnTo>
                    <a:pt x="4572000" y="426999"/>
                  </a:lnTo>
                  <a:lnTo>
                    <a:pt x="4571593" y="431088"/>
                  </a:lnTo>
                  <a:lnTo>
                    <a:pt x="4561395" y="457809"/>
                  </a:lnTo>
                  <a:lnTo>
                    <a:pt x="4559096" y="461251"/>
                  </a:lnTo>
                  <a:lnTo>
                    <a:pt x="4544034" y="475170"/>
                  </a:lnTo>
                  <a:lnTo>
                    <a:pt x="4540605" y="477469"/>
                  </a:lnTo>
                  <a:lnTo>
                    <a:pt x="4513224" y="485775"/>
                  </a:lnTo>
                  <a:lnTo>
                    <a:pt x="4509084" y="485775"/>
                  </a:lnTo>
                  <a:lnTo>
                    <a:pt x="62915" y="485775"/>
                  </a:lnTo>
                  <a:lnTo>
                    <a:pt x="58775" y="485775"/>
                  </a:lnTo>
                  <a:lnTo>
                    <a:pt x="54686" y="485368"/>
                  </a:lnTo>
                  <a:lnTo>
                    <a:pt x="27965" y="475170"/>
                  </a:lnTo>
                  <a:lnTo>
                    <a:pt x="24523" y="472871"/>
                  </a:lnTo>
                  <a:lnTo>
                    <a:pt x="21348" y="470268"/>
                  </a:lnTo>
                  <a:lnTo>
                    <a:pt x="18427" y="467347"/>
                  </a:lnTo>
                  <a:lnTo>
                    <a:pt x="15506" y="464426"/>
                  </a:lnTo>
                  <a:lnTo>
                    <a:pt x="12903" y="461251"/>
                  </a:lnTo>
                  <a:lnTo>
                    <a:pt x="10604" y="457809"/>
                  </a:lnTo>
                  <a:lnTo>
                    <a:pt x="8305" y="454380"/>
                  </a:lnTo>
                  <a:lnTo>
                    <a:pt x="0" y="426999"/>
                  </a:lnTo>
                  <a:lnTo>
                    <a:pt x="0" y="422859"/>
                  </a:lnTo>
                  <a:close/>
                </a:path>
              </a:pathLst>
            </a:custGeom>
            <a:ln w="19050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944111" y="2465834"/>
              <a:ext cx="5200015" cy="1125220"/>
            </a:xfrm>
            <a:custGeom>
              <a:avLst/>
              <a:gdLst/>
              <a:ahLst/>
              <a:cxnLst/>
              <a:rect l="l" t="t" r="r" b="b"/>
              <a:pathLst>
                <a:path w="5200015" h="1125220">
                  <a:moveTo>
                    <a:pt x="5199887" y="0"/>
                  </a:moveTo>
                  <a:lnTo>
                    <a:pt x="0" y="0"/>
                  </a:lnTo>
                  <a:lnTo>
                    <a:pt x="0" y="1124709"/>
                  </a:lnTo>
                  <a:lnTo>
                    <a:pt x="5199887" y="1124709"/>
                  </a:lnTo>
                  <a:lnTo>
                    <a:pt x="5199887" y="810765"/>
                  </a:lnTo>
                  <a:lnTo>
                    <a:pt x="368122" y="810765"/>
                  </a:lnTo>
                  <a:lnTo>
                    <a:pt x="360108" y="809165"/>
                  </a:lnTo>
                  <a:lnTo>
                    <a:pt x="326085" y="786444"/>
                  </a:lnTo>
                  <a:lnTo>
                    <a:pt x="313562" y="756206"/>
                  </a:lnTo>
                  <a:lnTo>
                    <a:pt x="313562" y="370024"/>
                  </a:lnTo>
                  <a:lnTo>
                    <a:pt x="337883" y="327987"/>
                  </a:lnTo>
                  <a:lnTo>
                    <a:pt x="368122" y="315465"/>
                  </a:lnTo>
                  <a:lnTo>
                    <a:pt x="5199887" y="315465"/>
                  </a:lnTo>
                  <a:lnTo>
                    <a:pt x="5199887" y="0"/>
                  </a:lnTo>
                  <a:close/>
                </a:path>
                <a:path w="5200015" h="1125220">
                  <a:moveTo>
                    <a:pt x="5199887" y="315465"/>
                  </a:moveTo>
                  <a:lnTo>
                    <a:pt x="4830990" y="315465"/>
                  </a:lnTo>
                  <a:lnTo>
                    <a:pt x="4839017" y="317065"/>
                  </a:lnTo>
                  <a:lnTo>
                    <a:pt x="4854435" y="323453"/>
                  </a:lnTo>
                  <a:lnTo>
                    <a:pt x="4883962" y="362010"/>
                  </a:lnTo>
                  <a:lnTo>
                    <a:pt x="4885562" y="370024"/>
                  </a:lnTo>
                  <a:lnTo>
                    <a:pt x="4885562" y="756206"/>
                  </a:lnTo>
                  <a:lnTo>
                    <a:pt x="4861229" y="798243"/>
                  </a:lnTo>
                  <a:lnTo>
                    <a:pt x="4830990" y="810765"/>
                  </a:lnTo>
                  <a:lnTo>
                    <a:pt x="5199887" y="810765"/>
                  </a:lnTo>
                  <a:lnTo>
                    <a:pt x="5199887" y="315465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257675" y="2781300"/>
              <a:ext cx="4572000" cy="495300"/>
            </a:xfrm>
            <a:custGeom>
              <a:avLst/>
              <a:gdLst/>
              <a:ahLst/>
              <a:cxnLst/>
              <a:rect l="l" t="t" r="r" b="b"/>
              <a:pathLst>
                <a:path w="4572000" h="495300">
                  <a:moveTo>
                    <a:pt x="4513224" y="0"/>
                  </a:moveTo>
                  <a:lnTo>
                    <a:pt x="58775" y="0"/>
                  </a:lnTo>
                  <a:lnTo>
                    <a:pt x="54686" y="406"/>
                  </a:lnTo>
                  <a:lnTo>
                    <a:pt x="15506" y="21348"/>
                  </a:lnTo>
                  <a:lnTo>
                    <a:pt x="0" y="58775"/>
                  </a:lnTo>
                  <a:lnTo>
                    <a:pt x="0" y="432384"/>
                  </a:lnTo>
                  <a:lnTo>
                    <a:pt x="0" y="436524"/>
                  </a:lnTo>
                  <a:lnTo>
                    <a:pt x="15506" y="473951"/>
                  </a:lnTo>
                  <a:lnTo>
                    <a:pt x="54686" y="494893"/>
                  </a:lnTo>
                  <a:lnTo>
                    <a:pt x="58775" y="495300"/>
                  </a:lnTo>
                  <a:lnTo>
                    <a:pt x="4513224" y="495300"/>
                  </a:lnTo>
                  <a:lnTo>
                    <a:pt x="4550651" y="479793"/>
                  </a:lnTo>
                  <a:lnTo>
                    <a:pt x="4571593" y="440613"/>
                  </a:lnTo>
                  <a:lnTo>
                    <a:pt x="4572000" y="436524"/>
                  </a:lnTo>
                  <a:lnTo>
                    <a:pt x="4572000" y="58775"/>
                  </a:lnTo>
                  <a:lnTo>
                    <a:pt x="4556493" y="21348"/>
                  </a:lnTo>
                  <a:lnTo>
                    <a:pt x="4517313" y="406"/>
                  </a:lnTo>
                  <a:lnTo>
                    <a:pt x="4513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257675" y="2781300"/>
              <a:ext cx="4572000" cy="495300"/>
            </a:xfrm>
            <a:custGeom>
              <a:avLst/>
              <a:gdLst/>
              <a:ahLst/>
              <a:cxnLst/>
              <a:rect l="l" t="t" r="r" b="b"/>
              <a:pathLst>
                <a:path w="4572000" h="495300">
                  <a:moveTo>
                    <a:pt x="0" y="432384"/>
                  </a:moveTo>
                  <a:lnTo>
                    <a:pt x="0" y="62915"/>
                  </a:lnTo>
                  <a:lnTo>
                    <a:pt x="0" y="58775"/>
                  </a:lnTo>
                  <a:lnTo>
                    <a:pt x="406" y="54686"/>
                  </a:lnTo>
                  <a:lnTo>
                    <a:pt x="10604" y="27965"/>
                  </a:lnTo>
                  <a:lnTo>
                    <a:pt x="12903" y="24523"/>
                  </a:lnTo>
                  <a:lnTo>
                    <a:pt x="15506" y="21348"/>
                  </a:lnTo>
                  <a:lnTo>
                    <a:pt x="18427" y="18427"/>
                  </a:lnTo>
                  <a:lnTo>
                    <a:pt x="21348" y="15506"/>
                  </a:lnTo>
                  <a:lnTo>
                    <a:pt x="24523" y="12903"/>
                  </a:lnTo>
                  <a:lnTo>
                    <a:pt x="27965" y="10604"/>
                  </a:lnTo>
                  <a:lnTo>
                    <a:pt x="31394" y="8305"/>
                  </a:lnTo>
                  <a:lnTo>
                    <a:pt x="58775" y="0"/>
                  </a:lnTo>
                  <a:lnTo>
                    <a:pt x="62915" y="0"/>
                  </a:lnTo>
                  <a:lnTo>
                    <a:pt x="4509084" y="0"/>
                  </a:lnTo>
                  <a:lnTo>
                    <a:pt x="4513224" y="0"/>
                  </a:lnTo>
                  <a:lnTo>
                    <a:pt x="4517313" y="406"/>
                  </a:lnTo>
                  <a:lnTo>
                    <a:pt x="4544034" y="10604"/>
                  </a:lnTo>
                  <a:lnTo>
                    <a:pt x="4547476" y="12903"/>
                  </a:lnTo>
                  <a:lnTo>
                    <a:pt x="4561395" y="27965"/>
                  </a:lnTo>
                  <a:lnTo>
                    <a:pt x="4563694" y="31394"/>
                  </a:lnTo>
                  <a:lnTo>
                    <a:pt x="4572000" y="58775"/>
                  </a:lnTo>
                  <a:lnTo>
                    <a:pt x="4572000" y="62915"/>
                  </a:lnTo>
                  <a:lnTo>
                    <a:pt x="4572000" y="432384"/>
                  </a:lnTo>
                  <a:lnTo>
                    <a:pt x="4572000" y="436524"/>
                  </a:lnTo>
                  <a:lnTo>
                    <a:pt x="4571593" y="440613"/>
                  </a:lnTo>
                  <a:lnTo>
                    <a:pt x="4561395" y="467334"/>
                  </a:lnTo>
                  <a:lnTo>
                    <a:pt x="4559096" y="470776"/>
                  </a:lnTo>
                  <a:lnTo>
                    <a:pt x="4544034" y="484695"/>
                  </a:lnTo>
                  <a:lnTo>
                    <a:pt x="4540605" y="486994"/>
                  </a:lnTo>
                  <a:lnTo>
                    <a:pt x="4513224" y="495300"/>
                  </a:lnTo>
                  <a:lnTo>
                    <a:pt x="4509084" y="495300"/>
                  </a:lnTo>
                  <a:lnTo>
                    <a:pt x="62915" y="495300"/>
                  </a:lnTo>
                  <a:lnTo>
                    <a:pt x="58775" y="495300"/>
                  </a:lnTo>
                  <a:lnTo>
                    <a:pt x="54686" y="494893"/>
                  </a:lnTo>
                  <a:lnTo>
                    <a:pt x="27965" y="484695"/>
                  </a:lnTo>
                  <a:lnTo>
                    <a:pt x="24523" y="482396"/>
                  </a:lnTo>
                  <a:lnTo>
                    <a:pt x="21348" y="479793"/>
                  </a:lnTo>
                  <a:lnTo>
                    <a:pt x="18427" y="476872"/>
                  </a:lnTo>
                  <a:lnTo>
                    <a:pt x="15506" y="473951"/>
                  </a:lnTo>
                  <a:lnTo>
                    <a:pt x="12903" y="470776"/>
                  </a:lnTo>
                  <a:lnTo>
                    <a:pt x="10604" y="467334"/>
                  </a:lnTo>
                  <a:lnTo>
                    <a:pt x="8305" y="463905"/>
                  </a:lnTo>
                  <a:lnTo>
                    <a:pt x="0" y="436524"/>
                  </a:lnTo>
                  <a:lnTo>
                    <a:pt x="0" y="432384"/>
                  </a:lnTo>
                  <a:close/>
                </a:path>
              </a:pathLst>
            </a:custGeom>
            <a:ln w="19050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944111" y="3124200"/>
              <a:ext cx="5200015" cy="1381125"/>
            </a:xfrm>
            <a:custGeom>
              <a:avLst/>
              <a:gdLst/>
              <a:ahLst/>
              <a:cxnLst/>
              <a:rect l="l" t="t" r="r" b="b"/>
              <a:pathLst>
                <a:path w="5200015" h="1381125">
                  <a:moveTo>
                    <a:pt x="5199887" y="0"/>
                  </a:moveTo>
                  <a:lnTo>
                    <a:pt x="0" y="0"/>
                  </a:lnTo>
                  <a:lnTo>
                    <a:pt x="0" y="1380742"/>
                  </a:lnTo>
                  <a:lnTo>
                    <a:pt x="5199887" y="1380742"/>
                  </a:lnTo>
                  <a:lnTo>
                    <a:pt x="5199887" y="1066799"/>
                  </a:lnTo>
                  <a:lnTo>
                    <a:pt x="368122" y="1066799"/>
                  </a:lnTo>
                  <a:lnTo>
                    <a:pt x="360108" y="1065202"/>
                  </a:lnTo>
                  <a:lnTo>
                    <a:pt x="326085" y="1042476"/>
                  </a:lnTo>
                  <a:lnTo>
                    <a:pt x="313562" y="1012234"/>
                  </a:lnTo>
                  <a:lnTo>
                    <a:pt x="313562" y="368884"/>
                  </a:lnTo>
                  <a:lnTo>
                    <a:pt x="337883" y="326847"/>
                  </a:lnTo>
                  <a:lnTo>
                    <a:pt x="368122" y="314324"/>
                  </a:lnTo>
                  <a:lnTo>
                    <a:pt x="5199887" y="314324"/>
                  </a:lnTo>
                  <a:lnTo>
                    <a:pt x="5199887" y="0"/>
                  </a:lnTo>
                  <a:close/>
                </a:path>
                <a:path w="5200015" h="1381125">
                  <a:moveTo>
                    <a:pt x="5199887" y="314324"/>
                  </a:moveTo>
                  <a:lnTo>
                    <a:pt x="4830990" y="314324"/>
                  </a:lnTo>
                  <a:lnTo>
                    <a:pt x="4839017" y="315925"/>
                  </a:lnTo>
                  <a:lnTo>
                    <a:pt x="4854435" y="322313"/>
                  </a:lnTo>
                  <a:lnTo>
                    <a:pt x="4883962" y="360870"/>
                  </a:lnTo>
                  <a:lnTo>
                    <a:pt x="4885562" y="368884"/>
                  </a:lnTo>
                  <a:lnTo>
                    <a:pt x="4885562" y="1012234"/>
                  </a:lnTo>
                  <a:lnTo>
                    <a:pt x="4861229" y="1054273"/>
                  </a:lnTo>
                  <a:lnTo>
                    <a:pt x="4830990" y="1066799"/>
                  </a:lnTo>
                  <a:lnTo>
                    <a:pt x="5199887" y="1066799"/>
                  </a:lnTo>
                  <a:lnTo>
                    <a:pt x="5199887" y="314324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257675" y="3438525"/>
              <a:ext cx="4572000" cy="752475"/>
            </a:xfrm>
            <a:custGeom>
              <a:avLst/>
              <a:gdLst/>
              <a:ahLst/>
              <a:cxnLst/>
              <a:rect l="l" t="t" r="r" b="b"/>
              <a:pathLst>
                <a:path w="4572000" h="752475">
                  <a:moveTo>
                    <a:pt x="4513224" y="0"/>
                  </a:moveTo>
                  <a:lnTo>
                    <a:pt x="58775" y="0"/>
                  </a:lnTo>
                  <a:lnTo>
                    <a:pt x="54686" y="406"/>
                  </a:lnTo>
                  <a:lnTo>
                    <a:pt x="15506" y="21348"/>
                  </a:lnTo>
                  <a:lnTo>
                    <a:pt x="0" y="58775"/>
                  </a:lnTo>
                  <a:lnTo>
                    <a:pt x="0" y="689565"/>
                  </a:lnTo>
                  <a:lnTo>
                    <a:pt x="0" y="693698"/>
                  </a:lnTo>
                  <a:lnTo>
                    <a:pt x="15506" y="731127"/>
                  </a:lnTo>
                  <a:lnTo>
                    <a:pt x="54686" y="752073"/>
                  </a:lnTo>
                  <a:lnTo>
                    <a:pt x="58775" y="752475"/>
                  </a:lnTo>
                  <a:lnTo>
                    <a:pt x="4513224" y="752475"/>
                  </a:lnTo>
                  <a:lnTo>
                    <a:pt x="4550651" y="736967"/>
                  </a:lnTo>
                  <a:lnTo>
                    <a:pt x="4571593" y="697785"/>
                  </a:lnTo>
                  <a:lnTo>
                    <a:pt x="4572000" y="693698"/>
                  </a:lnTo>
                  <a:lnTo>
                    <a:pt x="4572000" y="58775"/>
                  </a:lnTo>
                  <a:lnTo>
                    <a:pt x="4556493" y="21348"/>
                  </a:lnTo>
                  <a:lnTo>
                    <a:pt x="4517313" y="406"/>
                  </a:lnTo>
                  <a:lnTo>
                    <a:pt x="4513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257675" y="3438525"/>
              <a:ext cx="4572000" cy="752475"/>
            </a:xfrm>
            <a:custGeom>
              <a:avLst/>
              <a:gdLst/>
              <a:ahLst/>
              <a:cxnLst/>
              <a:rect l="l" t="t" r="r" b="b"/>
              <a:pathLst>
                <a:path w="4572000" h="752475">
                  <a:moveTo>
                    <a:pt x="0" y="689565"/>
                  </a:moveTo>
                  <a:lnTo>
                    <a:pt x="0" y="62915"/>
                  </a:lnTo>
                  <a:lnTo>
                    <a:pt x="0" y="58775"/>
                  </a:lnTo>
                  <a:lnTo>
                    <a:pt x="406" y="54686"/>
                  </a:lnTo>
                  <a:lnTo>
                    <a:pt x="10604" y="27965"/>
                  </a:lnTo>
                  <a:lnTo>
                    <a:pt x="12903" y="24523"/>
                  </a:lnTo>
                  <a:lnTo>
                    <a:pt x="15506" y="21348"/>
                  </a:lnTo>
                  <a:lnTo>
                    <a:pt x="18427" y="18427"/>
                  </a:lnTo>
                  <a:lnTo>
                    <a:pt x="21348" y="15506"/>
                  </a:lnTo>
                  <a:lnTo>
                    <a:pt x="24523" y="12903"/>
                  </a:lnTo>
                  <a:lnTo>
                    <a:pt x="27965" y="10604"/>
                  </a:lnTo>
                  <a:lnTo>
                    <a:pt x="31394" y="8305"/>
                  </a:lnTo>
                  <a:lnTo>
                    <a:pt x="58775" y="0"/>
                  </a:lnTo>
                  <a:lnTo>
                    <a:pt x="62915" y="0"/>
                  </a:lnTo>
                  <a:lnTo>
                    <a:pt x="4509084" y="0"/>
                  </a:lnTo>
                  <a:lnTo>
                    <a:pt x="4513224" y="0"/>
                  </a:lnTo>
                  <a:lnTo>
                    <a:pt x="4517313" y="406"/>
                  </a:lnTo>
                  <a:lnTo>
                    <a:pt x="4544034" y="10604"/>
                  </a:lnTo>
                  <a:lnTo>
                    <a:pt x="4547476" y="12903"/>
                  </a:lnTo>
                  <a:lnTo>
                    <a:pt x="4561395" y="27965"/>
                  </a:lnTo>
                  <a:lnTo>
                    <a:pt x="4563694" y="31394"/>
                  </a:lnTo>
                  <a:lnTo>
                    <a:pt x="4572000" y="58775"/>
                  </a:lnTo>
                  <a:lnTo>
                    <a:pt x="4572000" y="62915"/>
                  </a:lnTo>
                  <a:lnTo>
                    <a:pt x="4572000" y="689565"/>
                  </a:lnTo>
                  <a:lnTo>
                    <a:pt x="4572000" y="693698"/>
                  </a:lnTo>
                  <a:lnTo>
                    <a:pt x="4571593" y="697785"/>
                  </a:lnTo>
                  <a:lnTo>
                    <a:pt x="4561395" y="724514"/>
                  </a:lnTo>
                  <a:lnTo>
                    <a:pt x="4559096" y="727947"/>
                  </a:lnTo>
                  <a:lnTo>
                    <a:pt x="4544034" y="741873"/>
                  </a:lnTo>
                  <a:lnTo>
                    <a:pt x="4540605" y="744165"/>
                  </a:lnTo>
                  <a:lnTo>
                    <a:pt x="4521365" y="751264"/>
                  </a:lnTo>
                  <a:lnTo>
                    <a:pt x="4517313" y="752073"/>
                  </a:lnTo>
                  <a:lnTo>
                    <a:pt x="4513224" y="752475"/>
                  </a:lnTo>
                  <a:lnTo>
                    <a:pt x="4509084" y="752475"/>
                  </a:lnTo>
                  <a:lnTo>
                    <a:pt x="62915" y="752475"/>
                  </a:lnTo>
                  <a:lnTo>
                    <a:pt x="58775" y="752475"/>
                  </a:lnTo>
                  <a:lnTo>
                    <a:pt x="54686" y="752073"/>
                  </a:lnTo>
                  <a:lnTo>
                    <a:pt x="50634" y="751264"/>
                  </a:lnTo>
                  <a:lnTo>
                    <a:pt x="46583" y="750460"/>
                  </a:lnTo>
                  <a:lnTo>
                    <a:pt x="42646" y="749265"/>
                  </a:lnTo>
                  <a:lnTo>
                    <a:pt x="38836" y="747687"/>
                  </a:lnTo>
                  <a:lnTo>
                    <a:pt x="35013" y="746104"/>
                  </a:lnTo>
                  <a:lnTo>
                    <a:pt x="31394" y="744165"/>
                  </a:lnTo>
                  <a:lnTo>
                    <a:pt x="27965" y="741873"/>
                  </a:lnTo>
                  <a:lnTo>
                    <a:pt x="24523" y="739576"/>
                  </a:lnTo>
                  <a:lnTo>
                    <a:pt x="2019" y="705886"/>
                  </a:lnTo>
                  <a:lnTo>
                    <a:pt x="0" y="693698"/>
                  </a:lnTo>
                  <a:lnTo>
                    <a:pt x="0" y="689565"/>
                  </a:lnTo>
                  <a:close/>
                </a:path>
              </a:pathLst>
            </a:custGeom>
            <a:ln w="19050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395584" y="2251544"/>
            <a:ext cx="3153410" cy="1806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-80">
                <a:solidFill>
                  <a:srgbClr val="202020"/>
                </a:solidFill>
                <a:latin typeface="Georgia"/>
                <a:cs typeface="Georgia"/>
              </a:rPr>
              <a:t>Upload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80">
                <a:solidFill>
                  <a:srgbClr val="202020"/>
                </a:solidFill>
                <a:latin typeface="Georgia"/>
                <a:cs typeface="Georgia"/>
              </a:rPr>
              <a:t>fish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Georgia"/>
                <a:cs typeface="Georgia"/>
              </a:rPr>
              <a:t>image</a:t>
            </a:r>
            <a:r>
              <a:rPr dirty="0" sz="1350" spc="-2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500" spc="640">
                <a:solidFill>
                  <a:srgbClr val="202020"/>
                </a:solidFill>
                <a:latin typeface="Times New Roman"/>
                <a:cs typeface="Times New Roman"/>
              </a:rPr>
              <a:t>→</a:t>
            </a:r>
            <a:r>
              <a:rPr dirty="0" sz="500" spc="175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100">
                <a:solidFill>
                  <a:srgbClr val="202020"/>
                </a:solidFill>
                <a:latin typeface="Georgia"/>
                <a:cs typeface="Georgia"/>
              </a:rPr>
              <a:t>Model</a:t>
            </a:r>
            <a:r>
              <a:rPr dirty="0" sz="1350" spc="-2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Georgia"/>
                <a:cs typeface="Georgia"/>
              </a:rPr>
              <a:t>predicts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Georgia"/>
                <a:cs typeface="Georgia"/>
              </a:rPr>
              <a:t>species.</a:t>
            </a:r>
            <a:endParaRPr sz="1350">
              <a:latin typeface="Georgia"/>
              <a:cs typeface="Georgia"/>
            </a:endParaRPr>
          </a:p>
          <a:p>
            <a:pPr marL="12700" marR="232410">
              <a:lnSpc>
                <a:spcPct val="314800"/>
              </a:lnSpc>
              <a:spcBef>
                <a:spcPts val="75"/>
              </a:spcBef>
            </a:pPr>
            <a:r>
              <a:rPr dirty="0" sz="1350" spc="-70">
                <a:solidFill>
                  <a:srgbClr val="202020"/>
                </a:solidFill>
                <a:latin typeface="Georgia"/>
                <a:cs typeface="Georgia"/>
              </a:rPr>
              <a:t>Shows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60">
                <a:solidFill>
                  <a:srgbClr val="202020"/>
                </a:solidFill>
                <a:latin typeface="Georgia"/>
                <a:cs typeface="Georgia"/>
              </a:rPr>
              <a:t>predicted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Georgia"/>
                <a:cs typeface="Georgia"/>
              </a:rPr>
              <a:t>class</a:t>
            </a:r>
            <a:r>
              <a:rPr dirty="0" sz="1350" spc="-2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190">
                <a:solidFill>
                  <a:srgbClr val="202020"/>
                </a:solidFill>
                <a:latin typeface="Georgia"/>
                <a:cs typeface="Georgia"/>
              </a:rPr>
              <a:t>&amp;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60">
                <a:solidFill>
                  <a:srgbClr val="202020"/>
                </a:solidFill>
                <a:latin typeface="Georgia"/>
                <a:cs typeface="Georgia"/>
              </a:rPr>
              <a:t>confidence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Georgia"/>
                <a:cs typeface="Georgia"/>
              </a:rPr>
              <a:t>score. </a:t>
            </a:r>
            <a:r>
              <a:rPr dirty="0" sz="1350" spc="-80">
                <a:solidFill>
                  <a:srgbClr val="202020"/>
                </a:solidFill>
                <a:latin typeface="Georgia"/>
                <a:cs typeface="Georgia"/>
              </a:rPr>
              <a:t>Uses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Georgia"/>
                <a:cs typeface="Georgia"/>
              </a:rPr>
              <a:t>saved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Georgia"/>
                <a:cs typeface="Georgia"/>
              </a:rPr>
              <a:t>.keras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200">
                <a:solidFill>
                  <a:srgbClr val="202020"/>
                </a:solidFill>
                <a:latin typeface="Georgia"/>
                <a:cs typeface="Georgia"/>
              </a:rPr>
              <a:t>/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>
                <a:solidFill>
                  <a:srgbClr val="202020"/>
                </a:solidFill>
                <a:latin typeface="Georgia"/>
                <a:cs typeface="Georgia"/>
              </a:rPr>
              <a:t>.h</a:t>
            </a:r>
            <a:r>
              <a:rPr dirty="0" sz="1100" spc="12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350" spc="-10">
                <a:solidFill>
                  <a:srgbClr val="202020"/>
                </a:solidFill>
                <a:latin typeface="Georgia"/>
                <a:cs typeface="Georgia"/>
              </a:rPr>
              <a:t>model.\</a:t>
            </a:r>
            <a:endParaRPr sz="1350">
              <a:latin typeface="Georgia"/>
              <a:cs typeface="Georgia"/>
            </a:endParaRPr>
          </a:p>
          <a:p>
            <a:pPr marL="81280">
              <a:lnSpc>
                <a:spcPct val="100000"/>
              </a:lnSpc>
              <a:spcBef>
                <a:spcPts val="480"/>
              </a:spcBef>
            </a:pPr>
            <a:r>
              <a:rPr dirty="0" sz="1250" spc="635">
                <a:solidFill>
                  <a:srgbClr val="202020"/>
                </a:solidFill>
                <a:latin typeface="Times New Roman"/>
                <a:cs typeface="Times New Roman"/>
              </a:rPr>
              <a:t>🖼</a:t>
            </a:r>
            <a:r>
              <a:rPr dirty="0" sz="1250" spc="-1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60">
                <a:solidFill>
                  <a:srgbClr val="202020"/>
                </a:solidFill>
                <a:latin typeface="Georgia"/>
                <a:cs typeface="Georgia"/>
              </a:rPr>
              <a:t>Placeholder</a:t>
            </a:r>
            <a:r>
              <a:rPr dirty="0" sz="1350" spc="-2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80">
                <a:solidFill>
                  <a:srgbClr val="202020"/>
                </a:solidFill>
                <a:latin typeface="Georgia"/>
                <a:cs typeface="Georgia"/>
              </a:rPr>
              <a:t>for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Georgia"/>
                <a:cs typeface="Georgia"/>
              </a:rPr>
              <a:t>Streamlit</a:t>
            </a:r>
            <a:r>
              <a:rPr dirty="0" sz="1350" spc="-2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125">
                <a:solidFill>
                  <a:srgbClr val="202020"/>
                </a:solidFill>
                <a:latin typeface="Georgia"/>
                <a:cs typeface="Georgia"/>
              </a:rPr>
              <a:t>App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75">
                <a:solidFill>
                  <a:srgbClr val="202020"/>
                </a:solidFill>
                <a:latin typeface="Georgia"/>
                <a:cs typeface="Georgia"/>
              </a:rPr>
              <a:t>Screenshot</a:t>
            </a:r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33800" cy="5257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262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150">
                <a:latin typeface="Times New Roman"/>
                <a:cs typeface="Times New Roman"/>
              </a:rPr>
              <a:t>  </a:t>
            </a:r>
            <a:r>
              <a:rPr dirty="0" spc="-170"/>
              <a:t>.</a:t>
            </a:r>
            <a:r>
              <a:rPr dirty="0" spc="-405"/>
              <a:t> </a:t>
            </a:r>
            <a:r>
              <a:rPr dirty="0" spc="-280"/>
              <a:t>Key</a:t>
            </a:r>
            <a:r>
              <a:rPr dirty="0" spc="-409"/>
              <a:t> </a:t>
            </a:r>
            <a:r>
              <a:rPr dirty="0" spc="-254"/>
              <a:t>Results</a:t>
            </a:r>
            <a:r>
              <a:rPr dirty="0" spc="-409"/>
              <a:t> </a:t>
            </a:r>
            <a:r>
              <a:rPr dirty="0" spc="-315"/>
              <a:t>&amp;</a:t>
            </a:r>
            <a:r>
              <a:rPr dirty="0" spc="-409"/>
              <a:t> </a:t>
            </a:r>
            <a:r>
              <a:rPr dirty="0" spc="-270"/>
              <a:t>Insights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944111" y="1828802"/>
            <a:ext cx="932815" cy="932815"/>
            <a:chOff x="3944111" y="1828802"/>
            <a:chExt cx="932815" cy="932815"/>
          </a:xfrm>
        </p:grpSpPr>
        <p:sp>
          <p:nvSpPr>
            <p:cNvPr id="5" name="object 5" descr=""/>
            <p:cNvSpPr/>
            <p:nvPr/>
          </p:nvSpPr>
          <p:spPr>
            <a:xfrm>
              <a:off x="3944111" y="1828802"/>
              <a:ext cx="932815" cy="932815"/>
            </a:xfrm>
            <a:custGeom>
              <a:avLst/>
              <a:gdLst/>
              <a:ahLst/>
              <a:cxnLst/>
              <a:rect l="l" t="t" r="r" b="b"/>
              <a:pathLst>
                <a:path w="932814" h="932814">
                  <a:moveTo>
                    <a:pt x="932687" y="0"/>
                  </a:moveTo>
                  <a:lnTo>
                    <a:pt x="0" y="0"/>
                  </a:lnTo>
                  <a:lnTo>
                    <a:pt x="0" y="932685"/>
                  </a:lnTo>
                  <a:lnTo>
                    <a:pt x="932685" y="932685"/>
                  </a:lnTo>
                  <a:lnTo>
                    <a:pt x="932687" y="619122"/>
                  </a:lnTo>
                  <a:lnTo>
                    <a:pt x="368122" y="619122"/>
                  </a:lnTo>
                  <a:lnTo>
                    <a:pt x="360108" y="617522"/>
                  </a:lnTo>
                  <a:lnTo>
                    <a:pt x="326085" y="594801"/>
                  </a:lnTo>
                  <a:lnTo>
                    <a:pt x="313562" y="564563"/>
                  </a:lnTo>
                  <a:lnTo>
                    <a:pt x="313562" y="368881"/>
                  </a:lnTo>
                  <a:lnTo>
                    <a:pt x="337883" y="326844"/>
                  </a:lnTo>
                  <a:lnTo>
                    <a:pt x="368122" y="314322"/>
                  </a:lnTo>
                  <a:lnTo>
                    <a:pt x="932686" y="314322"/>
                  </a:lnTo>
                  <a:lnTo>
                    <a:pt x="932687" y="0"/>
                  </a:lnTo>
                  <a:close/>
                </a:path>
                <a:path w="932814" h="932814">
                  <a:moveTo>
                    <a:pt x="932685" y="314322"/>
                  </a:moveTo>
                  <a:lnTo>
                    <a:pt x="563803" y="314322"/>
                  </a:lnTo>
                  <a:lnTo>
                    <a:pt x="571817" y="315922"/>
                  </a:lnTo>
                  <a:lnTo>
                    <a:pt x="587235" y="322310"/>
                  </a:lnTo>
                  <a:lnTo>
                    <a:pt x="616762" y="360867"/>
                  </a:lnTo>
                  <a:lnTo>
                    <a:pt x="618362" y="368881"/>
                  </a:lnTo>
                  <a:lnTo>
                    <a:pt x="618362" y="564563"/>
                  </a:lnTo>
                  <a:lnTo>
                    <a:pt x="594042" y="606600"/>
                  </a:lnTo>
                  <a:lnTo>
                    <a:pt x="563803" y="619122"/>
                  </a:lnTo>
                  <a:lnTo>
                    <a:pt x="932685" y="619122"/>
                  </a:lnTo>
                  <a:lnTo>
                    <a:pt x="932685" y="314322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52912" y="213836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251091" y="0"/>
                  </a:moveTo>
                  <a:lnTo>
                    <a:pt x="63233" y="0"/>
                  </a:lnTo>
                  <a:lnTo>
                    <a:pt x="58826" y="431"/>
                  </a:lnTo>
                  <a:lnTo>
                    <a:pt x="22961" y="16675"/>
                  </a:lnTo>
                  <a:lnTo>
                    <a:pt x="2171" y="50114"/>
                  </a:lnTo>
                  <a:lnTo>
                    <a:pt x="0" y="63233"/>
                  </a:lnTo>
                  <a:lnTo>
                    <a:pt x="0" y="246646"/>
                  </a:lnTo>
                  <a:lnTo>
                    <a:pt x="0" y="251091"/>
                  </a:lnTo>
                  <a:lnTo>
                    <a:pt x="13868" y="287947"/>
                  </a:lnTo>
                  <a:lnTo>
                    <a:pt x="45885" y="310870"/>
                  </a:lnTo>
                  <a:lnTo>
                    <a:pt x="63233" y="314325"/>
                  </a:lnTo>
                  <a:lnTo>
                    <a:pt x="251091" y="314325"/>
                  </a:lnTo>
                  <a:lnTo>
                    <a:pt x="287947" y="300443"/>
                  </a:lnTo>
                  <a:lnTo>
                    <a:pt x="310870" y="268439"/>
                  </a:lnTo>
                  <a:lnTo>
                    <a:pt x="314325" y="251091"/>
                  </a:lnTo>
                  <a:lnTo>
                    <a:pt x="314325" y="63233"/>
                  </a:lnTo>
                  <a:lnTo>
                    <a:pt x="300443" y="26377"/>
                  </a:lnTo>
                  <a:lnTo>
                    <a:pt x="268452" y="3441"/>
                  </a:lnTo>
                  <a:lnTo>
                    <a:pt x="255498" y="431"/>
                  </a:lnTo>
                  <a:lnTo>
                    <a:pt x="251091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252912" y="213836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0" y="246646"/>
                  </a:moveTo>
                  <a:lnTo>
                    <a:pt x="0" y="67678"/>
                  </a:lnTo>
                  <a:lnTo>
                    <a:pt x="0" y="63233"/>
                  </a:lnTo>
                  <a:lnTo>
                    <a:pt x="431" y="58826"/>
                  </a:lnTo>
                  <a:lnTo>
                    <a:pt x="1295" y="54470"/>
                  </a:lnTo>
                  <a:lnTo>
                    <a:pt x="2171" y="50114"/>
                  </a:lnTo>
                  <a:lnTo>
                    <a:pt x="3441" y="45872"/>
                  </a:lnTo>
                  <a:lnTo>
                    <a:pt x="5143" y="41770"/>
                  </a:lnTo>
                  <a:lnTo>
                    <a:pt x="6845" y="37668"/>
                  </a:lnTo>
                  <a:lnTo>
                    <a:pt x="19824" y="19824"/>
                  </a:lnTo>
                  <a:lnTo>
                    <a:pt x="22961" y="16675"/>
                  </a:lnTo>
                  <a:lnTo>
                    <a:pt x="26377" y="13868"/>
                  </a:lnTo>
                  <a:lnTo>
                    <a:pt x="30073" y="11404"/>
                  </a:lnTo>
                  <a:lnTo>
                    <a:pt x="33769" y="8940"/>
                  </a:lnTo>
                  <a:lnTo>
                    <a:pt x="63233" y="0"/>
                  </a:lnTo>
                  <a:lnTo>
                    <a:pt x="67678" y="0"/>
                  </a:lnTo>
                  <a:lnTo>
                    <a:pt x="246646" y="0"/>
                  </a:lnTo>
                  <a:lnTo>
                    <a:pt x="251091" y="0"/>
                  </a:lnTo>
                  <a:lnTo>
                    <a:pt x="255498" y="431"/>
                  </a:lnTo>
                  <a:lnTo>
                    <a:pt x="259854" y="1295"/>
                  </a:lnTo>
                  <a:lnTo>
                    <a:pt x="264210" y="2171"/>
                  </a:lnTo>
                  <a:lnTo>
                    <a:pt x="268452" y="3441"/>
                  </a:lnTo>
                  <a:lnTo>
                    <a:pt x="272554" y="5143"/>
                  </a:lnTo>
                  <a:lnTo>
                    <a:pt x="276656" y="6845"/>
                  </a:lnTo>
                  <a:lnTo>
                    <a:pt x="280555" y="8940"/>
                  </a:lnTo>
                  <a:lnTo>
                    <a:pt x="284251" y="11404"/>
                  </a:lnTo>
                  <a:lnTo>
                    <a:pt x="287947" y="13868"/>
                  </a:lnTo>
                  <a:lnTo>
                    <a:pt x="291363" y="16675"/>
                  </a:lnTo>
                  <a:lnTo>
                    <a:pt x="294500" y="19824"/>
                  </a:lnTo>
                  <a:lnTo>
                    <a:pt x="297649" y="22961"/>
                  </a:lnTo>
                  <a:lnTo>
                    <a:pt x="313893" y="58826"/>
                  </a:lnTo>
                  <a:lnTo>
                    <a:pt x="314325" y="63233"/>
                  </a:lnTo>
                  <a:lnTo>
                    <a:pt x="314325" y="67678"/>
                  </a:lnTo>
                  <a:lnTo>
                    <a:pt x="314325" y="246646"/>
                  </a:lnTo>
                  <a:lnTo>
                    <a:pt x="314325" y="251091"/>
                  </a:lnTo>
                  <a:lnTo>
                    <a:pt x="313893" y="255498"/>
                  </a:lnTo>
                  <a:lnTo>
                    <a:pt x="297649" y="291363"/>
                  </a:lnTo>
                  <a:lnTo>
                    <a:pt x="294500" y="294500"/>
                  </a:lnTo>
                  <a:lnTo>
                    <a:pt x="291363" y="297649"/>
                  </a:lnTo>
                  <a:lnTo>
                    <a:pt x="272554" y="309168"/>
                  </a:lnTo>
                  <a:lnTo>
                    <a:pt x="268452" y="310870"/>
                  </a:lnTo>
                  <a:lnTo>
                    <a:pt x="264210" y="312153"/>
                  </a:lnTo>
                  <a:lnTo>
                    <a:pt x="259854" y="313029"/>
                  </a:lnTo>
                  <a:lnTo>
                    <a:pt x="255498" y="313893"/>
                  </a:lnTo>
                  <a:lnTo>
                    <a:pt x="251091" y="314325"/>
                  </a:lnTo>
                  <a:lnTo>
                    <a:pt x="246646" y="314325"/>
                  </a:lnTo>
                  <a:lnTo>
                    <a:pt x="67678" y="314325"/>
                  </a:lnTo>
                  <a:lnTo>
                    <a:pt x="63233" y="314325"/>
                  </a:lnTo>
                  <a:lnTo>
                    <a:pt x="58826" y="313893"/>
                  </a:lnTo>
                  <a:lnTo>
                    <a:pt x="54470" y="313029"/>
                  </a:lnTo>
                  <a:lnTo>
                    <a:pt x="50114" y="312153"/>
                  </a:lnTo>
                  <a:lnTo>
                    <a:pt x="45885" y="310870"/>
                  </a:lnTo>
                  <a:lnTo>
                    <a:pt x="41770" y="309168"/>
                  </a:lnTo>
                  <a:lnTo>
                    <a:pt x="37668" y="307479"/>
                  </a:lnTo>
                  <a:lnTo>
                    <a:pt x="19824" y="294500"/>
                  </a:lnTo>
                  <a:lnTo>
                    <a:pt x="16675" y="291363"/>
                  </a:lnTo>
                  <a:lnTo>
                    <a:pt x="431" y="255498"/>
                  </a:lnTo>
                  <a:lnTo>
                    <a:pt x="0" y="251091"/>
                  </a:lnTo>
                  <a:lnTo>
                    <a:pt x="0" y="246646"/>
                  </a:lnTo>
                  <a:close/>
                </a:path>
              </a:pathLst>
            </a:custGeom>
            <a:ln w="9525">
              <a:solidFill>
                <a:srgbClr val="B9D5F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329658" y="2154543"/>
            <a:ext cx="15367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702464" y="2146769"/>
            <a:ext cx="1598295" cy="59690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325"/>
              </a:spcBef>
            </a:pPr>
            <a:r>
              <a:rPr dirty="0" sz="1350" spc="-110">
                <a:solidFill>
                  <a:srgbClr val="202020"/>
                </a:solidFill>
                <a:latin typeface="Arial MT"/>
                <a:cs typeface="Arial MT"/>
              </a:rPr>
              <a:t>Top</a:t>
            </a: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85">
                <a:solidFill>
                  <a:srgbClr val="202020"/>
                </a:solidFill>
                <a:latin typeface="Arial MT"/>
                <a:cs typeface="Arial MT"/>
              </a:rPr>
              <a:t>Models:</a:t>
            </a: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MobileNet </a:t>
            </a:r>
            <a:r>
              <a:rPr dirty="0" sz="1350">
                <a:solidFill>
                  <a:srgbClr val="202020"/>
                </a:solidFill>
                <a:latin typeface="Arial MT"/>
                <a:cs typeface="Arial MT"/>
              </a:rPr>
              <a:t>(</a:t>
            </a:r>
            <a:r>
              <a:rPr dirty="0" sz="1100" spc="340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350">
                <a:solidFill>
                  <a:srgbClr val="202020"/>
                </a:solidFill>
                <a:latin typeface="Arial MT"/>
                <a:cs typeface="Arial MT"/>
              </a:rPr>
              <a:t>.</a:t>
            </a:r>
            <a:r>
              <a:rPr dirty="0" sz="1100" spc="350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350" spc="-100">
                <a:solidFill>
                  <a:srgbClr val="202020"/>
                </a:solidFill>
                <a:latin typeface="Arial MT"/>
                <a:cs typeface="Arial MT"/>
              </a:rPr>
              <a:t>%),</a:t>
            </a:r>
            <a:r>
              <a:rPr dirty="0" sz="1350" spc="-9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InceptionV</a:t>
            </a:r>
            <a:r>
              <a:rPr dirty="0" sz="1100" spc="50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202020"/>
                </a:solidFill>
                <a:latin typeface="Arial MT"/>
                <a:cs typeface="Arial MT"/>
              </a:rPr>
              <a:t>(</a:t>
            </a:r>
            <a:r>
              <a:rPr dirty="0" sz="1100" spc="33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350">
                <a:solidFill>
                  <a:srgbClr val="202020"/>
                </a:solidFill>
                <a:latin typeface="Arial MT"/>
                <a:cs typeface="Arial MT"/>
              </a:rPr>
              <a:t>.</a:t>
            </a:r>
            <a:r>
              <a:rPr dirty="0" sz="1100" spc="340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350" spc="-25">
                <a:solidFill>
                  <a:srgbClr val="202020"/>
                </a:solidFill>
                <a:latin typeface="Arial MT"/>
                <a:cs typeface="Arial MT"/>
              </a:rPr>
              <a:t>%).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306311" y="1828802"/>
            <a:ext cx="942340" cy="932815"/>
            <a:chOff x="6306311" y="1828802"/>
            <a:chExt cx="942340" cy="932815"/>
          </a:xfrm>
        </p:grpSpPr>
        <p:sp>
          <p:nvSpPr>
            <p:cNvPr id="11" name="object 11" descr=""/>
            <p:cNvSpPr/>
            <p:nvPr/>
          </p:nvSpPr>
          <p:spPr>
            <a:xfrm>
              <a:off x="6306311" y="1828802"/>
              <a:ext cx="942340" cy="932815"/>
            </a:xfrm>
            <a:custGeom>
              <a:avLst/>
              <a:gdLst/>
              <a:ahLst/>
              <a:cxnLst/>
              <a:rect l="l" t="t" r="r" b="b"/>
              <a:pathLst>
                <a:path w="942340" h="932814">
                  <a:moveTo>
                    <a:pt x="941831" y="0"/>
                  </a:moveTo>
                  <a:lnTo>
                    <a:pt x="0" y="0"/>
                  </a:lnTo>
                  <a:lnTo>
                    <a:pt x="0" y="932685"/>
                  </a:lnTo>
                  <a:lnTo>
                    <a:pt x="941829" y="932685"/>
                  </a:lnTo>
                  <a:lnTo>
                    <a:pt x="941831" y="619122"/>
                  </a:lnTo>
                  <a:lnTo>
                    <a:pt x="368122" y="619122"/>
                  </a:lnTo>
                  <a:lnTo>
                    <a:pt x="360108" y="617522"/>
                  </a:lnTo>
                  <a:lnTo>
                    <a:pt x="326085" y="594801"/>
                  </a:lnTo>
                  <a:lnTo>
                    <a:pt x="313562" y="564563"/>
                  </a:lnTo>
                  <a:lnTo>
                    <a:pt x="313562" y="368881"/>
                  </a:lnTo>
                  <a:lnTo>
                    <a:pt x="337883" y="326844"/>
                  </a:lnTo>
                  <a:lnTo>
                    <a:pt x="368122" y="314322"/>
                  </a:lnTo>
                  <a:lnTo>
                    <a:pt x="941830" y="314322"/>
                  </a:lnTo>
                  <a:lnTo>
                    <a:pt x="941831" y="0"/>
                  </a:lnTo>
                  <a:close/>
                </a:path>
                <a:path w="942340" h="932814">
                  <a:moveTo>
                    <a:pt x="941829" y="314322"/>
                  </a:moveTo>
                  <a:lnTo>
                    <a:pt x="573316" y="314322"/>
                  </a:lnTo>
                  <a:lnTo>
                    <a:pt x="581342" y="315922"/>
                  </a:lnTo>
                  <a:lnTo>
                    <a:pt x="596760" y="322310"/>
                  </a:lnTo>
                  <a:lnTo>
                    <a:pt x="626287" y="360867"/>
                  </a:lnTo>
                  <a:lnTo>
                    <a:pt x="627887" y="368881"/>
                  </a:lnTo>
                  <a:lnTo>
                    <a:pt x="627887" y="564563"/>
                  </a:lnTo>
                  <a:lnTo>
                    <a:pt x="603567" y="606600"/>
                  </a:lnTo>
                  <a:lnTo>
                    <a:pt x="573316" y="619122"/>
                  </a:lnTo>
                  <a:lnTo>
                    <a:pt x="941829" y="619122"/>
                  </a:lnTo>
                  <a:lnTo>
                    <a:pt x="941829" y="314322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615112" y="2138362"/>
              <a:ext cx="323850" cy="314325"/>
            </a:xfrm>
            <a:custGeom>
              <a:avLst/>
              <a:gdLst/>
              <a:ahLst/>
              <a:cxnLst/>
              <a:rect l="l" t="t" r="r" b="b"/>
              <a:pathLst>
                <a:path w="323850" h="314325">
                  <a:moveTo>
                    <a:pt x="260616" y="0"/>
                  </a:moveTo>
                  <a:lnTo>
                    <a:pt x="63233" y="0"/>
                  </a:lnTo>
                  <a:lnTo>
                    <a:pt x="58826" y="431"/>
                  </a:lnTo>
                  <a:lnTo>
                    <a:pt x="22961" y="16675"/>
                  </a:lnTo>
                  <a:lnTo>
                    <a:pt x="2171" y="50114"/>
                  </a:lnTo>
                  <a:lnTo>
                    <a:pt x="0" y="63233"/>
                  </a:lnTo>
                  <a:lnTo>
                    <a:pt x="0" y="246646"/>
                  </a:lnTo>
                  <a:lnTo>
                    <a:pt x="0" y="251091"/>
                  </a:lnTo>
                  <a:lnTo>
                    <a:pt x="13868" y="287947"/>
                  </a:lnTo>
                  <a:lnTo>
                    <a:pt x="45885" y="310870"/>
                  </a:lnTo>
                  <a:lnTo>
                    <a:pt x="63233" y="314325"/>
                  </a:lnTo>
                  <a:lnTo>
                    <a:pt x="260616" y="314325"/>
                  </a:lnTo>
                  <a:lnTo>
                    <a:pt x="297472" y="300443"/>
                  </a:lnTo>
                  <a:lnTo>
                    <a:pt x="320395" y="268439"/>
                  </a:lnTo>
                  <a:lnTo>
                    <a:pt x="323850" y="251091"/>
                  </a:lnTo>
                  <a:lnTo>
                    <a:pt x="323850" y="63233"/>
                  </a:lnTo>
                  <a:lnTo>
                    <a:pt x="309968" y="26377"/>
                  </a:lnTo>
                  <a:lnTo>
                    <a:pt x="277977" y="3441"/>
                  </a:lnTo>
                  <a:lnTo>
                    <a:pt x="265023" y="431"/>
                  </a:lnTo>
                  <a:lnTo>
                    <a:pt x="260616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615112" y="2138362"/>
              <a:ext cx="323850" cy="314325"/>
            </a:xfrm>
            <a:custGeom>
              <a:avLst/>
              <a:gdLst/>
              <a:ahLst/>
              <a:cxnLst/>
              <a:rect l="l" t="t" r="r" b="b"/>
              <a:pathLst>
                <a:path w="323850" h="314325">
                  <a:moveTo>
                    <a:pt x="0" y="246646"/>
                  </a:moveTo>
                  <a:lnTo>
                    <a:pt x="0" y="67678"/>
                  </a:lnTo>
                  <a:lnTo>
                    <a:pt x="0" y="63233"/>
                  </a:lnTo>
                  <a:lnTo>
                    <a:pt x="431" y="58826"/>
                  </a:lnTo>
                  <a:lnTo>
                    <a:pt x="1295" y="54470"/>
                  </a:lnTo>
                  <a:lnTo>
                    <a:pt x="2171" y="50114"/>
                  </a:lnTo>
                  <a:lnTo>
                    <a:pt x="3441" y="45872"/>
                  </a:lnTo>
                  <a:lnTo>
                    <a:pt x="5143" y="41770"/>
                  </a:lnTo>
                  <a:lnTo>
                    <a:pt x="6845" y="37668"/>
                  </a:lnTo>
                  <a:lnTo>
                    <a:pt x="19824" y="19824"/>
                  </a:lnTo>
                  <a:lnTo>
                    <a:pt x="22961" y="16675"/>
                  </a:lnTo>
                  <a:lnTo>
                    <a:pt x="58826" y="431"/>
                  </a:lnTo>
                  <a:lnTo>
                    <a:pt x="63233" y="0"/>
                  </a:lnTo>
                  <a:lnTo>
                    <a:pt x="67678" y="0"/>
                  </a:lnTo>
                  <a:lnTo>
                    <a:pt x="256171" y="0"/>
                  </a:lnTo>
                  <a:lnTo>
                    <a:pt x="260616" y="0"/>
                  </a:lnTo>
                  <a:lnTo>
                    <a:pt x="265023" y="431"/>
                  </a:lnTo>
                  <a:lnTo>
                    <a:pt x="269379" y="1295"/>
                  </a:lnTo>
                  <a:lnTo>
                    <a:pt x="273735" y="2171"/>
                  </a:lnTo>
                  <a:lnTo>
                    <a:pt x="277977" y="3441"/>
                  </a:lnTo>
                  <a:lnTo>
                    <a:pt x="282079" y="5143"/>
                  </a:lnTo>
                  <a:lnTo>
                    <a:pt x="286181" y="6845"/>
                  </a:lnTo>
                  <a:lnTo>
                    <a:pt x="304025" y="19824"/>
                  </a:lnTo>
                  <a:lnTo>
                    <a:pt x="307174" y="22961"/>
                  </a:lnTo>
                  <a:lnTo>
                    <a:pt x="318693" y="41770"/>
                  </a:lnTo>
                  <a:lnTo>
                    <a:pt x="320395" y="45872"/>
                  </a:lnTo>
                  <a:lnTo>
                    <a:pt x="321678" y="50114"/>
                  </a:lnTo>
                  <a:lnTo>
                    <a:pt x="322554" y="54470"/>
                  </a:lnTo>
                  <a:lnTo>
                    <a:pt x="323418" y="58826"/>
                  </a:lnTo>
                  <a:lnTo>
                    <a:pt x="323850" y="63233"/>
                  </a:lnTo>
                  <a:lnTo>
                    <a:pt x="323850" y="67678"/>
                  </a:lnTo>
                  <a:lnTo>
                    <a:pt x="323850" y="246646"/>
                  </a:lnTo>
                  <a:lnTo>
                    <a:pt x="323850" y="251091"/>
                  </a:lnTo>
                  <a:lnTo>
                    <a:pt x="323418" y="255498"/>
                  </a:lnTo>
                  <a:lnTo>
                    <a:pt x="322554" y="259854"/>
                  </a:lnTo>
                  <a:lnTo>
                    <a:pt x="321678" y="264210"/>
                  </a:lnTo>
                  <a:lnTo>
                    <a:pt x="320395" y="268439"/>
                  </a:lnTo>
                  <a:lnTo>
                    <a:pt x="318693" y="272554"/>
                  </a:lnTo>
                  <a:lnTo>
                    <a:pt x="317004" y="276656"/>
                  </a:lnTo>
                  <a:lnTo>
                    <a:pt x="304025" y="294500"/>
                  </a:lnTo>
                  <a:lnTo>
                    <a:pt x="300888" y="297649"/>
                  </a:lnTo>
                  <a:lnTo>
                    <a:pt x="282079" y="309168"/>
                  </a:lnTo>
                  <a:lnTo>
                    <a:pt x="277964" y="310870"/>
                  </a:lnTo>
                  <a:lnTo>
                    <a:pt x="273735" y="312153"/>
                  </a:lnTo>
                  <a:lnTo>
                    <a:pt x="269379" y="313029"/>
                  </a:lnTo>
                  <a:lnTo>
                    <a:pt x="265023" y="313893"/>
                  </a:lnTo>
                  <a:lnTo>
                    <a:pt x="260616" y="314325"/>
                  </a:lnTo>
                  <a:lnTo>
                    <a:pt x="256171" y="314325"/>
                  </a:lnTo>
                  <a:lnTo>
                    <a:pt x="67678" y="314325"/>
                  </a:lnTo>
                  <a:lnTo>
                    <a:pt x="63233" y="314325"/>
                  </a:lnTo>
                  <a:lnTo>
                    <a:pt x="58826" y="313893"/>
                  </a:lnTo>
                  <a:lnTo>
                    <a:pt x="54470" y="313029"/>
                  </a:lnTo>
                  <a:lnTo>
                    <a:pt x="50114" y="312153"/>
                  </a:lnTo>
                  <a:lnTo>
                    <a:pt x="45885" y="310870"/>
                  </a:lnTo>
                  <a:lnTo>
                    <a:pt x="41770" y="309168"/>
                  </a:lnTo>
                  <a:lnTo>
                    <a:pt x="37668" y="307479"/>
                  </a:lnTo>
                  <a:lnTo>
                    <a:pt x="19824" y="294500"/>
                  </a:lnTo>
                  <a:lnTo>
                    <a:pt x="16675" y="291363"/>
                  </a:lnTo>
                  <a:lnTo>
                    <a:pt x="431" y="255498"/>
                  </a:lnTo>
                  <a:lnTo>
                    <a:pt x="0" y="251091"/>
                  </a:lnTo>
                  <a:lnTo>
                    <a:pt x="0" y="246646"/>
                  </a:lnTo>
                  <a:close/>
                </a:path>
              </a:pathLst>
            </a:custGeom>
            <a:ln w="9525">
              <a:solidFill>
                <a:srgbClr val="B9D5F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698259" y="2154543"/>
            <a:ext cx="15367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071067" y="2146769"/>
            <a:ext cx="1632585" cy="41592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325"/>
              </a:spcBef>
            </a:pPr>
            <a:r>
              <a:rPr dirty="0" sz="1350" spc="-100">
                <a:solidFill>
                  <a:srgbClr val="202020"/>
                </a:solidFill>
                <a:latin typeface="Arial MT"/>
                <a:cs typeface="Arial MT"/>
              </a:rPr>
              <a:t>Custom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80">
                <a:solidFill>
                  <a:srgbClr val="202020"/>
                </a:solidFill>
                <a:latin typeface="Arial MT"/>
                <a:cs typeface="Arial MT"/>
              </a:rPr>
              <a:t>CNN</a:t>
            </a: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35">
                <a:solidFill>
                  <a:srgbClr val="202020"/>
                </a:solidFill>
                <a:latin typeface="Arial MT"/>
                <a:cs typeface="Arial MT"/>
              </a:rPr>
              <a:t>&amp;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285">
                <a:solidFill>
                  <a:srgbClr val="202020"/>
                </a:solidFill>
                <a:latin typeface="Arial MT"/>
                <a:cs typeface="Arial MT"/>
              </a:rPr>
              <a:t>VGG</a:t>
            </a:r>
            <a:r>
              <a:rPr dirty="0" sz="1100" spc="50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also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strong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performers.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944111" y="2609088"/>
            <a:ext cx="932815" cy="944880"/>
            <a:chOff x="3944111" y="2609088"/>
            <a:chExt cx="932815" cy="944880"/>
          </a:xfrm>
        </p:grpSpPr>
        <p:sp>
          <p:nvSpPr>
            <p:cNvPr id="17" name="object 17" descr=""/>
            <p:cNvSpPr/>
            <p:nvPr/>
          </p:nvSpPr>
          <p:spPr>
            <a:xfrm>
              <a:off x="3944111" y="2609088"/>
              <a:ext cx="932815" cy="944880"/>
            </a:xfrm>
            <a:custGeom>
              <a:avLst/>
              <a:gdLst/>
              <a:ahLst/>
              <a:cxnLst/>
              <a:rect l="l" t="t" r="r" b="b"/>
              <a:pathLst>
                <a:path w="932814" h="944879">
                  <a:moveTo>
                    <a:pt x="932687" y="0"/>
                  </a:moveTo>
                  <a:lnTo>
                    <a:pt x="0" y="0"/>
                  </a:lnTo>
                  <a:lnTo>
                    <a:pt x="0" y="944879"/>
                  </a:lnTo>
                  <a:lnTo>
                    <a:pt x="932685" y="944879"/>
                  </a:lnTo>
                  <a:lnTo>
                    <a:pt x="932687" y="629411"/>
                  </a:lnTo>
                  <a:lnTo>
                    <a:pt x="368122" y="629411"/>
                  </a:lnTo>
                  <a:lnTo>
                    <a:pt x="360108" y="627811"/>
                  </a:lnTo>
                  <a:lnTo>
                    <a:pt x="326085" y="605091"/>
                  </a:lnTo>
                  <a:lnTo>
                    <a:pt x="313562" y="574852"/>
                  </a:lnTo>
                  <a:lnTo>
                    <a:pt x="313562" y="369646"/>
                  </a:lnTo>
                  <a:lnTo>
                    <a:pt x="337883" y="327609"/>
                  </a:lnTo>
                  <a:lnTo>
                    <a:pt x="368122" y="315086"/>
                  </a:lnTo>
                  <a:lnTo>
                    <a:pt x="932686" y="315086"/>
                  </a:lnTo>
                  <a:lnTo>
                    <a:pt x="932687" y="0"/>
                  </a:lnTo>
                  <a:close/>
                </a:path>
                <a:path w="932814" h="944879">
                  <a:moveTo>
                    <a:pt x="932685" y="315086"/>
                  </a:moveTo>
                  <a:lnTo>
                    <a:pt x="563803" y="315086"/>
                  </a:lnTo>
                  <a:lnTo>
                    <a:pt x="571817" y="316687"/>
                  </a:lnTo>
                  <a:lnTo>
                    <a:pt x="587235" y="323075"/>
                  </a:lnTo>
                  <a:lnTo>
                    <a:pt x="616762" y="361632"/>
                  </a:lnTo>
                  <a:lnTo>
                    <a:pt x="618362" y="369646"/>
                  </a:lnTo>
                  <a:lnTo>
                    <a:pt x="618362" y="574852"/>
                  </a:lnTo>
                  <a:lnTo>
                    <a:pt x="594042" y="616889"/>
                  </a:lnTo>
                  <a:lnTo>
                    <a:pt x="563803" y="629411"/>
                  </a:lnTo>
                  <a:lnTo>
                    <a:pt x="932685" y="629411"/>
                  </a:lnTo>
                  <a:lnTo>
                    <a:pt x="932685" y="315086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52912" y="2919412"/>
              <a:ext cx="314325" cy="323850"/>
            </a:xfrm>
            <a:custGeom>
              <a:avLst/>
              <a:gdLst/>
              <a:ahLst/>
              <a:cxnLst/>
              <a:rect l="l" t="t" r="r" b="b"/>
              <a:pathLst>
                <a:path w="314325" h="323850">
                  <a:moveTo>
                    <a:pt x="251091" y="0"/>
                  </a:moveTo>
                  <a:lnTo>
                    <a:pt x="63233" y="0"/>
                  </a:lnTo>
                  <a:lnTo>
                    <a:pt x="58826" y="431"/>
                  </a:lnTo>
                  <a:lnTo>
                    <a:pt x="22961" y="16675"/>
                  </a:lnTo>
                  <a:lnTo>
                    <a:pt x="2171" y="50114"/>
                  </a:lnTo>
                  <a:lnTo>
                    <a:pt x="0" y="63233"/>
                  </a:lnTo>
                  <a:lnTo>
                    <a:pt x="0" y="256171"/>
                  </a:lnTo>
                  <a:lnTo>
                    <a:pt x="0" y="260616"/>
                  </a:lnTo>
                  <a:lnTo>
                    <a:pt x="13868" y="297472"/>
                  </a:lnTo>
                  <a:lnTo>
                    <a:pt x="45885" y="320395"/>
                  </a:lnTo>
                  <a:lnTo>
                    <a:pt x="63233" y="323850"/>
                  </a:lnTo>
                  <a:lnTo>
                    <a:pt x="251091" y="323850"/>
                  </a:lnTo>
                  <a:lnTo>
                    <a:pt x="287947" y="309968"/>
                  </a:lnTo>
                  <a:lnTo>
                    <a:pt x="310870" y="277964"/>
                  </a:lnTo>
                  <a:lnTo>
                    <a:pt x="314325" y="260616"/>
                  </a:lnTo>
                  <a:lnTo>
                    <a:pt x="314325" y="63233"/>
                  </a:lnTo>
                  <a:lnTo>
                    <a:pt x="300443" y="26377"/>
                  </a:lnTo>
                  <a:lnTo>
                    <a:pt x="268452" y="3441"/>
                  </a:lnTo>
                  <a:lnTo>
                    <a:pt x="255498" y="431"/>
                  </a:lnTo>
                  <a:lnTo>
                    <a:pt x="251091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252912" y="2919412"/>
              <a:ext cx="314325" cy="323850"/>
            </a:xfrm>
            <a:custGeom>
              <a:avLst/>
              <a:gdLst/>
              <a:ahLst/>
              <a:cxnLst/>
              <a:rect l="l" t="t" r="r" b="b"/>
              <a:pathLst>
                <a:path w="314325" h="323850">
                  <a:moveTo>
                    <a:pt x="0" y="256171"/>
                  </a:moveTo>
                  <a:lnTo>
                    <a:pt x="0" y="67678"/>
                  </a:lnTo>
                  <a:lnTo>
                    <a:pt x="0" y="63233"/>
                  </a:lnTo>
                  <a:lnTo>
                    <a:pt x="431" y="58826"/>
                  </a:lnTo>
                  <a:lnTo>
                    <a:pt x="1295" y="54470"/>
                  </a:lnTo>
                  <a:lnTo>
                    <a:pt x="2171" y="50114"/>
                  </a:lnTo>
                  <a:lnTo>
                    <a:pt x="3441" y="45872"/>
                  </a:lnTo>
                  <a:lnTo>
                    <a:pt x="5143" y="41770"/>
                  </a:lnTo>
                  <a:lnTo>
                    <a:pt x="6845" y="37668"/>
                  </a:lnTo>
                  <a:lnTo>
                    <a:pt x="8940" y="33769"/>
                  </a:lnTo>
                  <a:lnTo>
                    <a:pt x="11404" y="30073"/>
                  </a:lnTo>
                  <a:lnTo>
                    <a:pt x="13868" y="26377"/>
                  </a:lnTo>
                  <a:lnTo>
                    <a:pt x="16675" y="22961"/>
                  </a:lnTo>
                  <a:lnTo>
                    <a:pt x="19824" y="19824"/>
                  </a:lnTo>
                  <a:lnTo>
                    <a:pt x="22961" y="16675"/>
                  </a:lnTo>
                  <a:lnTo>
                    <a:pt x="26377" y="13868"/>
                  </a:lnTo>
                  <a:lnTo>
                    <a:pt x="30073" y="11404"/>
                  </a:lnTo>
                  <a:lnTo>
                    <a:pt x="33769" y="8940"/>
                  </a:lnTo>
                  <a:lnTo>
                    <a:pt x="63233" y="0"/>
                  </a:lnTo>
                  <a:lnTo>
                    <a:pt x="67678" y="0"/>
                  </a:lnTo>
                  <a:lnTo>
                    <a:pt x="246646" y="0"/>
                  </a:lnTo>
                  <a:lnTo>
                    <a:pt x="251091" y="0"/>
                  </a:lnTo>
                  <a:lnTo>
                    <a:pt x="255498" y="431"/>
                  </a:lnTo>
                  <a:lnTo>
                    <a:pt x="284251" y="11404"/>
                  </a:lnTo>
                  <a:lnTo>
                    <a:pt x="287947" y="13868"/>
                  </a:lnTo>
                  <a:lnTo>
                    <a:pt x="291363" y="16675"/>
                  </a:lnTo>
                  <a:lnTo>
                    <a:pt x="294500" y="19824"/>
                  </a:lnTo>
                  <a:lnTo>
                    <a:pt x="297649" y="22961"/>
                  </a:lnTo>
                  <a:lnTo>
                    <a:pt x="313893" y="58826"/>
                  </a:lnTo>
                  <a:lnTo>
                    <a:pt x="314325" y="63233"/>
                  </a:lnTo>
                  <a:lnTo>
                    <a:pt x="314325" y="67678"/>
                  </a:lnTo>
                  <a:lnTo>
                    <a:pt x="314325" y="256171"/>
                  </a:lnTo>
                  <a:lnTo>
                    <a:pt x="314325" y="260616"/>
                  </a:lnTo>
                  <a:lnTo>
                    <a:pt x="313893" y="265023"/>
                  </a:lnTo>
                  <a:lnTo>
                    <a:pt x="297649" y="300888"/>
                  </a:lnTo>
                  <a:lnTo>
                    <a:pt x="294500" y="304025"/>
                  </a:lnTo>
                  <a:lnTo>
                    <a:pt x="291363" y="307174"/>
                  </a:lnTo>
                  <a:lnTo>
                    <a:pt x="255498" y="323418"/>
                  </a:lnTo>
                  <a:lnTo>
                    <a:pt x="251091" y="323850"/>
                  </a:lnTo>
                  <a:lnTo>
                    <a:pt x="246646" y="323850"/>
                  </a:lnTo>
                  <a:lnTo>
                    <a:pt x="67678" y="323850"/>
                  </a:lnTo>
                  <a:lnTo>
                    <a:pt x="63233" y="323850"/>
                  </a:lnTo>
                  <a:lnTo>
                    <a:pt x="58826" y="323418"/>
                  </a:lnTo>
                  <a:lnTo>
                    <a:pt x="22961" y="307174"/>
                  </a:lnTo>
                  <a:lnTo>
                    <a:pt x="19824" y="304025"/>
                  </a:lnTo>
                  <a:lnTo>
                    <a:pt x="16675" y="300888"/>
                  </a:lnTo>
                  <a:lnTo>
                    <a:pt x="13868" y="297472"/>
                  </a:lnTo>
                  <a:lnTo>
                    <a:pt x="11404" y="293776"/>
                  </a:lnTo>
                  <a:lnTo>
                    <a:pt x="8940" y="290080"/>
                  </a:lnTo>
                  <a:lnTo>
                    <a:pt x="0" y="260616"/>
                  </a:lnTo>
                  <a:lnTo>
                    <a:pt x="0" y="256171"/>
                  </a:lnTo>
                  <a:close/>
                </a:path>
              </a:pathLst>
            </a:custGeom>
            <a:ln w="9525">
              <a:solidFill>
                <a:srgbClr val="B9D5F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4329658" y="2945118"/>
            <a:ext cx="15367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702466" y="2937344"/>
            <a:ext cx="1646555" cy="77787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325"/>
              </a:spcBef>
            </a:pP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ResNet</a:t>
            </a:r>
            <a:r>
              <a:rPr dirty="0" sz="1100" spc="250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moderate; 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EfficientNetV</a:t>
            </a:r>
            <a:r>
              <a:rPr dirty="0" sz="1100" spc="225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B</a:t>
            </a:r>
            <a:r>
              <a:rPr dirty="0" sz="1100" spc="-5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underperformed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202020"/>
                </a:solidFill>
                <a:latin typeface="Arial MT"/>
                <a:cs typeface="Arial MT"/>
              </a:rPr>
              <a:t>due</a:t>
            </a:r>
            <a:r>
              <a:rPr dirty="0" sz="1350" spc="-4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25">
                <a:solidFill>
                  <a:srgbClr val="202020"/>
                </a:solidFill>
                <a:latin typeface="Arial MT"/>
                <a:cs typeface="Arial MT"/>
              </a:rPr>
              <a:t>to 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layer </a:t>
            </a:r>
            <a:r>
              <a:rPr dirty="0" sz="1350" spc="-90">
                <a:solidFill>
                  <a:srgbClr val="202020"/>
                </a:solidFill>
                <a:latin typeface="Arial MT"/>
                <a:cs typeface="Arial MT"/>
              </a:rPr>
              <a:t>freeze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setup.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306311" y="2609088"/>
            <a:ext cx="942340" cy="944880"/>
            <a:chOff x="6306311" y="2609088"/>
            <a:chExt cx="942340" cy="944880"/>
          </a:xfrm>
        </p:grpSpPr>
        <p:sp>
          <p:nvSpPr>
            <p:cNvPr id="23" name="object 23" descr=""/>
            <p:cNvSpPr/>
            <p:nvPr/>
          </p:nvSpPr>
          <p:spPr>
            <a:xfrm>
              <a:off x="6306311" y="2609088"/>
              <a:ext cx="942340" cy="944880"/>
            </a:xfrm>
            <a:custGeom>
              <a:avLst/>
              <a:gdLst/>
              <a:ahLst/>
              <a:cxnLst/>
              <a:rect l="l" t="t" r="r" b="b"/>
              <a:pathLst>
                <a:path w="942340" h="944879">
                  <a:moveTo>
                    <a:pt x="941831" y="0"/>
                  </a:moveTo>
                  <a:lnTo>
                    <a:pt x="0" y="0"/>
                  </a:lnTo>
                  <a:lnTo>
                    <a:pt x="0" y="944879"/>
                  </a:lnTo>
                  <a:lnTo>
                    <a:pt x="941829" y="944879"/>
                  </a:lnTo>
                  <a:lnTo>
                    <a:pt x="941831" y="629411"/>
                  </a:lnTo>
                  <a:lnTo>
                    <a:pt x="368122" y="629411"/>
                  </a:lnTo>
                  <a:lnTo>
                    <a:pt x="360108" y="627811"/>
                  </a:lnTo>
                  <a:lnTo>
                    <a:pt x="326085" y="605091"/>
                  </a:lnTo>
                  <a:lnTo>
                    <a:pt x="313562" y="574852"/>
                  </a:lnTo>
                  <a:lnTo>
                    <a:pt x="313562" y="369646"/>
                  </a:lnTo>
                  <a:lnTo>
                    <a:pt x="337883" y="327609"/>
                  </a:lnTo>
                  <a:lnTo>
                    <a:pt x="368122" y="315086"/>
                  </a:lnTo>
                  <a:lnTo>
                    <a:pt x="941830" y="315086"/>
                  </a:lnTo>
                  <a:lnTo>
                    <a:pt x="941831" y="0"/>
                  </a:lnTo>
                  <a:close/>
                </a:path>
                <a:path w="942340" h="944879">
                  <a:moveTo>
                    <a:pt x="941829" y="315086"/>
                  </a:moveTo>
                  <a:lnTo>
                    <a:pt x="573316" y="315086"/>
                  </a:lnTo>
                  <a:lnTo>
                    <a:pt x="581342" y="316687"/>
                  </a:lnTo>
                  <a:lnTo>
                    <a:pt x="596760" y="323075"/>
                  </a:lnTo>
                  <a:lnTo>
                    <a:pt x="626287" y="361632"/>
                  </a:lnTo>
                  <a:lnTo>
                    <a:pt x="627887" y="369646"/>
                  </a:lnTo>
                  <a:lnTo>
                    <a:pt x="627887" y="574852"/>
                  </a:lnTo>
                  <a:lnTo>
                    <a:pt x="603567" y="616889"/>
                  </a:lnTo>
                  <a:lnTo>
                    <a:pt x="573316" y="629411"/>
                  </a:lnTo>
                  <a:lnTo>
                    <a:pt x="941829" y="629411"/>
                  </a:lnTo>
                  <a:lnTo>
                    <a:pt x="941829" y="315086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615112" y="291941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260616" y="0"/>
                  </a:moveTo>
                  <a:lnTo>
                    <a:pt x="63233" y="0"/>
                  </a:lnTo>
                  <a:lnTo>
                    <a:pt x="58826" y="431"/>
                  </a:lnTo>
                  <a:lnTo>
                    <a:pt x="22961" y="16675"/>
                  </a:lnTo>
                  <a:lnTo>
                    <a:pt x="2171" y="50114"/>
                  </a:lnTo>
                  <a:lnTo>
                    <a:pt x="0" y="63233"/>
                  </a:lnTo>
                  <a:lnTo>
                    <a:pt x="0" y="256171"/>
                  </a:lnTo>
                  <a:lnTo>
                    <a:pt x="0" y="260616"/>
                  </a:lnTo>
                  <a:lnTo>
                    <a:pt x="13868" y="297472"/>
                  </a:lnTo>
                  <a:lnTo>
                    <a:pt x="45885" y="320395"/>
                  </a:lnTo>
                  <a:lnTo>
                    <a:pt x="63233" y="323850"/>
                  </a:lnTo>
                  <a:lnTo>
                    <a:pt x="260616" y="323850"/>
                  </a:lnTo>
                  <a:lnTo>
                    <a:pt x="297472" y="309968"/>
                  </a:lnTo>
                  <a:lnTo>
                    <a:pt x="320395" y="277964"/>
                  </a:lnTo>
                  <a:lnTo>
                    <a:pt x="323850" y="260616"/>
                  </a:lnTo>
                  <a:lnTo>
                    <a:pt x="323850" y="63233"/>
                  </a:lnTo>
                  <a:lnTo>
                    <a:pt x="309968" y="26377"/>
                  </a:lnTo>
                  <a:lnTo>
                    <a:pt x="277977" y="3441"/>
                  </a:lnTo>
                  <a:lnTo>
                    <a:pt x="265023" y="431"/>
                  </a:lnTo>
                  <a:lnTo>
                    <a:pt x="260616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615112" y="291941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0" y="256171"/>
                  </a:moveTo>
                  <a:lnTo>
                    <a:pt x="0" y="67678"/>
                  </a:lnTo>
                  <a:lnTo>
                    <a:pt x="0" y="63233"/>
                  </a:lnTo>
                  <a:lnTo>
                    <a:pt x="431" y="58826"/>
                  </a:lnTo>
                  <a:lnTo>
                    <a:pt x="1295" y="54470"/>
                  </a:lnTo>
                  <a:lnTo>
                    <a:pt x="2171" y="50114"/>
                  </a:lnTo>
                  <a:lnTo>
                    <a:pt x="3441" y="45872"/>
                  </a:lnTo>
                  <a:lnTo>
                    <a:pt x="5143" y="41770"/>
                  </a:lnTo>
                  <a:lnTo>
                    <a:pt x="6845" y="37668"/>
                  </a:lnTo>
                  <a:lnTo>
                    <a:pt x="19824" y="19824"/>
                  </a:lnTo>
                  <a:lnTo>
                    <a:pt x="22961" y="16675"/>
                  </a:lnTo>
                  <a:lnTo>
                    <a:pt x="58826" y="431"/>
                  </a:lnTo>
                  <a:lnTo>
                    <a:pt x="63233" y="0"/>
                  </a:lnTo>
                  <a:lnTo>
                    <a:pt x="67678" y="0"/>
                  </a:lnTo>
                  <a:lnTo>
                    <a:pt x="256171" y="0"/>
                  </a:lnTo>
                  <a:lnTo>
                    <a:pt x="260616" y="0"/>
                  </a:lnTo>
                  <a:lnTo>
                    <a:pt x="265023" y="431"/>
                  </a:lnTo>
                  <a:lnTo>
                    <a:pt x="300888" y="16675"/>
                  </a:lnTo>
                  <a:lnTo>
                    <a:pt x="304025" y="19824"/>
                  </a:lnTo>
                  <a:lnTo>
                    <a:pt x="307174" y="22961"/>
                  </a:lnTo>
                  <a:lnTo>
                    <a:pt x="318693" y="41770"/>
                  </a:lnTo>
                  <a:lnTo>
                    <a:pt x="320395" y="45872"/>
                  </a:lnTo>
                  <a:lnTo>
                    <a:pt x="321678" y="50114"/>
                  </a:lnTo>
                  <a:lnTo>
                    <a:pt x="322554" y="54470"/>
                  </a:lnTo>
                  <a:lnTo>
                    <a:pt x="323418" y="58826"/>
                  </a:lnTo>
                  <a:lnTo>
                    <a:pt x="323850" y="63233"/>
                  </a:lnTo>
                  <a:lnTo>
                    <a:pt x="323850" y="67678"/>
                  </a:lnTo>
                  <a:lnTo>
                    <a:pt x="323850" y="256171"/>
                  </a:lnTo>
                  <a:lnTo>
                    <a:pt x="323850" y="260616"/>
                  </a:lnTo>
                  <a:lnTo>
                    <a:pt x="323418" y="265023"/>
                  </a:lnTo>
                  <a:lnTo>
                    <a:pt x="322554" y="269379"/>
                  </a:lnTo>
                  <a:lnTo>
                    <a:pt x="321678" y="273735"/>
                  </a:lnTo>
                  <a:lnTo>
                    <a:pt x="320395" y="277964"/>
                  </a:lnTo>
                  <a:lnTo>
                    <a:pt x="318693" y="282079"/>
                  </a:lnTo>
                  <a:lnTo>
                    <a:pt x="317004" y="286181"/>
                  </a:lnTo>
                  <a:lnTo>
                    <a:pt x="304025" y="304025"/>
                  </a:lnTo>
                  <a:lnTo>
                    <a:pt x="300888" y="307174"/>
                  </a:lnTo>
                  <a:lnTo>
                    <a:pt x="265023" y="323418"/>
                  </a:lnTo>
                  <a:lnTo>
                    <a:pt x="260616" y="323850"/>
                  </a:lnTo>
                  <a:lnTo>
                    <a:pt x="256171" y="323850"/>
                  </a:lnTo>
                  <a:lnTo>
                    <a:pt x="67678" y="323850"/>
                  </a:lnTo>
                  <a:lnTo>
                    <a:pt x="63233" y="323850"/>
                  </a:lnTo>
                  <a:lnTo>
                    <a:pt x="58826" y="323418"/>
                  </a:lnTo>
                  <a:lnTo>
                    <a:pt x="22961" y="307174"/>
                  </a:lnTo>
                  <a:lnTo>
                    <a:pt x="19824" y="304025"/>
                  </a:lnTo>
                  <a:lnTo>
                    <a:pt x="16675" y="300888"/>
                  </a:lnTo>
                  <a:lnTo>
                    <a:pt x="431" y="265023"/>
                  </a:lnTo>
                  <a:lnTo>
                    <a:pt x="0" y="260616"/>
                  </a:lnTo>
                  <a:lnTo>
                    <a:pt x="0" y="256171"/>
                  </a:lnTo>
                  <a:close/>
                </a:path>
              </a:pathLst>
            </a:custGeom>
            <a:ln w="9525">
              <a:solidFill>
                <a:srgbClr val="B9D5F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698259" y="2945118"/>
            <a:ext cx="15367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071067" y="2937344"/>
            <a:ext cx="1685925" cy="41592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325"/>
              </a:spcBef>
            </a:pPr>
            <a:r>
              <a:rPr dirty="0" sz="1350" spc="-90">
                <a:solidFill>
                  <a:srgbClr val="202020"/>
                </a:solidFill>
                <a:latin typeface="Arial MT"/>
                <a:cs typeface="Arial MT"/>
              </a:rPr>
              <a:t>Transfer</a:t>
            </a:r>
            <a:r>
              <a:rPr dirty="0" sz="1350" spc="-3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learning</a:t>
            </a:r>
            <a:r>
              <a:rPr dirty="0" sz="1350" spc="-3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202020"/>
                </a:solidFill>
                <a:latin typeface="Arial MT"/>
                <a:cs typeface="Arial MT"/>
              </a:rPr>
              <a:t>clearly </a:t>
            </a:r>
            <a:r>
              <a:rPr dirty="0" sz="1350" spc="-85">
                <a:solidFill>
                  <a:srgbClr val="202020"/>
                </a:solidFill>
                <a:latin typeface="Arial MT"/>
                <a:cs typeface="Arial MT"/>
              </a:rPr>
              <a:t>enhanced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accuracy.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209" y="2066442"/>
            <a:ext cx="50501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425">
                <a:latin typeface="Times New Roman"/>
                <a:cs typeface="Times New Roman"/>
              </a:rPr>
              <a:t>   </a:t>
            </a:r>
            <a:r>
              <a:rPr dirty="0" sz="3200" spc="-140"/>
              <a:t>.</a:t>
            </a:r>
            <a:r>
              <a:rPr dirty="0" sz="3200" spc="-355"/>
              <a:t> </a:t>
            </a:r>
            <a:r>
              <a:rPr dirty="0" sz="3200" spc="-245"/>
              <a:t>Conclusion</a:t>
            </a:r>
            <a:r>
              <a:rPr dirty="0" sz="3200" spc="-355"/>
              <a:t> </a:t>
            </a:r>
            <a:r>
              <a:rPr dirty="0" sz="3200" spc="-254"/>
              <a:t>&amp;</a:t>
            </a:r>
            <a:r>
              <a:rPr dirty="0" sz="3200" spc="-360"/>
              <a:t> </a:t>
            </a:r>
            <a:r>
              <a:rPr dirty="0" sz="3200" spc="-200"/>
              <a:t>Future</a:t>
            </a:r>
            <a:r>
              <a:rPr dirty="0" sz="3200" spc="-355"/>
              <a:t> </a:t>
            </a:r>
            <a:r>
              <a:rPr dirty="0" sz="3200" spc="-150"/>
              <a:t>Work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13359" y="2414017"/>
            <a:ext cx="8625840" cy="2499360"/>
            <a:chOff x="213359" y="2414017"/>
            <a:chExt cx="8625840" cy="2499360"/>
          </a:xfrm>
        </p:grpSpPr>
        <p:sp>
          <p:nvSpPr>
            <p:cNvPr id="4" name="object 4" descr=""/>
            <p:cNvSpPr/>
            <p:nvPr/>
          </p:nvSpPr>
          <p:spPr>
            <a:xfrm>
              <a:off x="504825" y="2705099"/>
              <a:ext cx="8334375" cy="1914525"/>
            </a:xfrm>
            <a:custGeom>
              <a:avLst/>
              <a:gdLst/>
              <a:ahLst/>
              <a:cxnLst/>
              <a:rect l="l" t="t" r="r" b="b"/>
              <a:pathLst>
                <a:path w="8334375" h="1914525">
                  <a:moveTo>
                    <a:pt x="4095750" y="64287"/>
                  </a:moveTo>
                  <a:lnTo>
                    <a:pt x="4081640" y="26822"/>
                  </a:lnTo>
                  <a:lnTo>
                    <a:pt x="4049103" y="3505"/>
                  </a:lnTo>
                  <a:lnTo>
                    <a:pt x="4031462" y="0"/>
                  </a:lnTo>
                  <a:lnTo>
                    <a:pt x="64287" y="0"/>
                  </a:lnTo>
                  <a:lnTo>
                    <a:pt x="26822" y="14109"/>
                  </a:lnTo>
                  <a:lnTo>
                    <a:pt x="3505" y="46647"/>
                  </a:lnTo>
                  <a:lnTo>
                    <a:pt x="0" y="64287"/>
                  </a:lnTo>
                  <a:lnTo>
                    <a:pt x="0" y="1845716"/>
                  </a:lnTo>
                  <a:lnTo>
                    <a:pt x="0" y="1850237"/>
                  </a:lnTo>
                  <a:lnTo>
                    <a:pt x="14097" y="1887702"/>
                  </a:lnTo>
                  <a:lnTo>
                    <a:pt x="46647" y="1911019"/>
                  </a:lnTo>
                  <a:lnTo>
                    <a:pt x="64287" y="1914525"/>
                  </a:lnTo>
                  <a:lnTo>
                    <a:pt x="4031462" y="1914525"/>
                  </a:lnTo>
                  <a:lnTo>
                    <a:pt x="4068927" y="1900428"/>
                  </a:lnTo>
                  <a:lnTo>
                    <a:pt x="4092244" y="1867877"/>
                  </a:lnTo>
                  <a:lnTo>
                    <a:pt x="4095750" y="1850237"/>
                  </a:lnTo>
                  <a:lnTo>
                    <a:pt x="4095750" y="64287"/>
                  </a:lnTo>
                  <a:close/>
                </a:path>
                <a:path w="8334375" h="1914525">
                  <a:moveTo>
                    <a:pt x="8334375" y="64287"/>
                  </a:moveTo>
                  <a:lnTo>
                    <a:pt x="8320265" y="26822"/>
                  </a:lnTo>
                  <a:lnTo>
                    <a:pt x="8287728" y="3505"/>
                  </a:lnTo>
                  <a:lnTo>
                    <a:pt x="8270087" y="0"/>
                  </a:lnTo>
                  <a:lnTo>
                    <a:pt x="4302925" y="0"/>
                  </a:lnTo>
                  <a:lnTo>
                    <a:pt x="4265447" y="14109"/>
                  </a:lnTo>
                  <a:lnTo>
                    <a:pt x="4243870" y="42481"/>
                  </a:lnTo>
                  <a:lnTo>
                    <a:pt x="4242130" y="46647"/>
                  </a:lnTo>
                  <a:lnTo>
                    <a:pt x="4240822" y="50952"/>
                  </a:lnTo>
                  <a:lnTo>
                    <a:pt x="4239069" y="59817"/>
                  </a:lnTo>
                  <a:lnTo>
                    <a:pt x="4238625" y="64287"/>
                  </a:lnTo>
                  <a:lnTo>
                    <a:pt x="4238625" y="1845716"/>
                  </a:lnTo>
                  <a:lnTo>
                    <a:pt x="4238625" y="1850237"/>
                  </a:lnTo>
                  <a:lnTo>
                    <a:pt x="4252734" y="1887702"/>
                  </a:lnTo>
                  <a:lnTo>
                    <a:pt x="4285272" y="1911019"/>
                  </a:lnTo>
                  <a:lnTo>
                    <a:pt x="4302925" y="1914525"/>
                  </a:lnTo>
                  <a:lnTo>
                    <a:pt x="8270087" y="1914525"/>
                  </a:lnTo>
                  <a:lnTo>
                    <a:pt x="8307552" y="1900428"/>
                  </a:lnTo>
                  <a:lnTo>
                    <a:pt x="8330857" y="1867877"/>
                  </a:lnTo>
                  <a:lnTo>
                    <a:pt x="8334375" y="1850237"/>
                  </a:lnTo>
                  <a:lnTo>
                    <a:pt x="8334375" y="64287"/>
                  </a:lnTo>
                  <a:close/>
                </a:path>
              </a:pathLst>
            </a:custGeom>
            <a:solidFill>
              <a:srgbClr val="E3EF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59" y="2414017"/>
              <a:ext cx="4678680" cy="2499360"/>
            </a:xfrm>
            <a:custGeom>
              <a:avLst/>
              <a:gdLst/>
              <a:ahLst/>
              <a:cxnLst/>
              <a:rect l="l" t="t" r="r" b="b"/>
              <a:pathLst>
                <a:path w="4678680" h="2499360">
                  <a:moveTo>
                    <a:pt x="4678679" y="0"/>
                  </a:moveTo>
                  <a:lnTo>
                    <a:pt x="0" y="0"/>
                  </a:lnTo>
                  <a:lnTo>
                    <a:pt x="0" y="2499359"/>
                  </a:lnTo>
                  <a:lnTo>
                    <a:pt x="4678679" y="2499359"/>
                  </a:lnTo>
                  <a:lnTo>
                    <a:pt x="4678679" y="2196082"/>
                  </a:lnTo>
                  <a:lnTo>
                    <a:pt x="352414" y="2196082"/>
                  </a:lnTo>
                  <a:lnTo>
                    <a:pt x="344854" y="2194578"/>
                  </a:lnTo>
                  <a:lnTo>
                    <a:pt x="312797" y="2173157"/>
                  </a:lnTo>
                  <a:lnTo>
                    <a:pt x="300989" y="2144657"/>
                  </a:lnTo>
                  <a:lnTo>
                    <a:pt x="300989" y="352030"/>
                  </a:lnTo>
                  <a:lnTo>
                    <a:pt x="323914" y="312418"/>
                  </a:lnTo>
                  <a:lnTo>
                    <a:pt x="352414" y="300607"/>
                  </a:lnTo>
                  <a:lnTo>
                    <a:pt x="4678679" y="300607"/>
                  </a:lnTo>
                  <a:lnTo>
                    <a:pt x="4678679" y="0"/>
                  </a:lnTo>
                  <a:close/>
                </a:path>
                <a:path w="4678680" h="2499360">
                  <a:moveTo>
                    <a:pt x="4678679" y="300607"/>
                  </a:moveTo>
                  <a:lnTo>
                    <a:pt x="4326267" y="300607"/>
                  </a:lnTo>
                  <a:lnTo>
                    <a:pt x="4333823" y="302106"/>
                  </a:lnTo>
                  <a:lnTo>
                    <a:pt x="4348352" y="308126"/>
                  </a:lnTo>
                  <a:lnTo>
                    <a:pt x="4376191" y="344473"/>
                  </a:lnTo>
                  <a:lnTo>
                    <a:pt x="4377689" y="352030"/>
                  </a:lnTo>
                  <a:lnTo>
                    <a:pt x="4377689" y="2144657"/>
                  </a:lnTo>
                  <a:lnTo>
                    <a:pt x="4354766" y="2184275"/>
                  </a:lnTo>
                  <a:lnTo>
                    <a:pt x="4326267" y="2196082"/>
                  </a:lnTo>
                  <a:lnTo>
                    <a:pt x="4678679" y="2196082"/>
                  </a:lnTo>
                  <a:lnTo>
                    <a:pt x="4678679" y="300607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09587" y="2709862"/>
              <a:ext cx="4086225" cy="1905000"/>
            </a:xfrm>
            <a:custGeom>
              <a:avLst/>
              <a:gdLst/>
              <a:ahLst/>
              <a:cxnLst/>
              <a:rect l="l" t="t" r="r" b="b"/>
              <a:pathLst>
                <a:path w="4086225" h="1905000">
                  <a:moveTo>
                    <a:pt x="4026382" y="0"/>
                  </a:moveTo>
                  <a:lnTo>
                    <a:pt x="59843" y="0"/>
                  </a:lnTo>
                  <a:lnTo>
                    <a:pt x="55681" y="406"/>
                  </a:lnTo>
                  <a:lnTo>
                    <a:pt x="15786" y="21729"/>
                  </a:lnTo>
                  <a:lnTo>
                    <a:pt x="0" y="59842"/>
                  </a:lnTo>
                  <a:lnTo>
                    <a:pt x="0" y="1840948"/>
                  </a:lnTo>
                  <a:lnTo>
                    <a:pt x="0" y="1845156"/>
                  </a:lnTo>
                  <a:lnTo>
                    <a:pt x="15786" y="1883266"/>
                  </a:lnTo>
                  <a:lnTo>
                    <a:pt x="55681" y="1904588"/>
                  </a:lnTo>
                  <a:lnTo>
                    <a:pt x="59843" y="1905000"/>
                  </a:lnTo>
                  <a:lnTo>
                    <a:pt x="4026382" y="1905000"/>
                  </a:lnTo>
                  <a:lnTo>
                    <a:pt x="4064495" y="1889213"/>
                  </a:lnTo>
                  <a:lnTo>
                    <a:pt x="4085818" y="1849318"/>
                  </a:lnTo>
                  <a:lnTo>
                    <a:pt x="4086225" y="1845156"/>
                  </a:lnTo>
                  <a:lnTo>
                    <a:pt x="4086225" y="59842"/>
                  </a:lnTo>
                  <a:lnTo>
                    <a:pt x="4070438" y="21729"/>
                  </a:lnTo>
                  <a:lnTo>
                    <a:pt x="4030548" y="406"/>
                  </a:lnTo>
                  <a:lnTo>
                    <a:pt x="4026382" y="0"/>
                  </a:lnTo>
                  <a:close/>
                </a:path>
              </a:pathLst>
            </a:custGeom>
            <a:solidFill>
              <a:srgbClr val="E3EF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9587" y="2709862"/>
              <a:ext cx="4086225" cy="1905000"/>
            </a:xfrm>
            <a:custGeom>
              <a:avLst/>
              <a:gdLst/>
              <a:ahLst/>
              <a:cxnLst/>
              <a:rect l="l" t="t" r="r" b="b"/>
              <a:pathLst>
                <a:path w="4086225" h="1905000">
                  <a:moveTo>
                    <a:pt x="0" y="1840948"/>
                  </a:moveTo>
                  <a:lnTo>
                    <a:pt x="0" y="64046"/>
                  </a:lnTo>
                  <a:lnTo>
                    <a:pt x="0" y="59842"/>
                  </a:lnTo>
                  <a:lnTo>
                    <a:pt x="411" y="55676"/>
                  </a:lnTo>
                  <a:lnTo>
                    <a:pt x="1230" y="51549"/>
                  </a:lnTo>
                  <a:lnTo>
                    <a:pt x="2048" y="47421"/>
                  </a:lnTo>
                  <a:lnTo>
                    <a:pt x="3263" y="43421"/>
                  </a:lnTo>
                  <a:lnTo>
                    <a:pt x="4876" y="39535"/>
                  </a:lnTo>
                  <a:lnTo>
                    <a:pt x="6483" y="35648"/>
                  </a:lnTo>
                  <a:lnTo>
                    <a:pt x="8458" y="31965"/>
                  </a:lnTo>
                  <a:lnTo>
                    <a:pt x="10795" y="28460"/>
                  </a:lnTo>
                  <a:lnTo>
                    <a:pt x="13131" y="24968"/>
                  </a:lnTo>
                  <a:lnTo>
                    <a:pt x="15786" y="21729"/>
                  </a:lnTo>
                  <a:lnTo>
                    <a:pt x="18761" y="18757"/>
                  </a:lnTo>
                  <a:lnTo>
                    <a:pt x="21733" y="15786"/>
                  </a:lnTo>
                  <a:lnTo>
                    <a:pt x="39538" y="4876"/>
                  </a:lnTo>
                  <a:lnTo>
                    <a:pt x="43422" y="3263"/>
                  </a:lnTo>
                  <a:lnTo>
                    <a:pt x="47431" y="2044"/>
                  </a:lnTo>
                  <a:lnTo>
                    <a:pt x="51554" y="1231"/>
                  </a:lnTo>
                  <a:lnTo>
                    <a:pt x="55681" y="406"/>
                  </a:lnTo>
                  <a:lnTo>
                    <a:pt x="59843" y="0"/>
                  </a:lnTo>
                  <a:lnTo>
                    <a:pt x="64051" y="0"/>
                  </a:lnTo>
                  <a:lnTo>
                    <a:pt x="4022178" y="0"/>
                  </a:lnTo>
                  <a:lnTo>
                    <a:pt x="4026382" y="0"/>
                  </a:lnTo>
                  <a:lnTo>
                    <a:pt x="4030548" y="406"/>
                  </a:lnTo>
                  <a:lnTo>
                    <a:pt x="4034675" y="1231"/>
                  </a:lnTo>
                  <a:lnTo>
                    <a:pt x="4038790" y="2044"/>
                  </a:lnTo>
                  <a:lnTo>
                    <a:pt x="4067467" y="18757"/>
                  </a:lnTo>
                  <a:lnTo>
                    <a:pt x="4070438" y="21729"/>
                  </a:lnTo>
                  <a:lnTo>
                    <a:pt x="4081348" y="39535"/>
                  </a:lnTo>
                  <a:lnTo>
                    <a:pt x="4082961" y="43421"/>
                  </a:lnTo>
                  <a:lnTo>
                    <a:pt x="4084167" y="47434"/>
                  </a:lnTo>
                  <a:lnTo>
                    <a:pt x="4084993" y="51549"/>
                  </a:lnTo>
                  <a:lnTo>
                    <a:pt x="4085818" y="55676"/>
                  </a:lnTo>
                  <a:lnTo>
                    <a:pt x="4086225" y="59842"/>
                  </a:lnTo>
                  <a:lnTo>
                    <a:pt x="4086225" y="64046"/>
                  </a:lnTo>
                  <a:lnTo>
                    <a:pt x="4086225" y="1840948"/>
                  </a:lnTo>
                  <a:lnTo>
                    <a:pt x="4086225" y="1845156"/>
                  </a:lnTo>
                  <a:lnTo>
                    <a:pt x="4085818" y="1849318"/>
                  </a:lnTo>
                  <a:lnTo>
                    <a:pt x="4075430" y="1876534"/>
                  </a:lnTo>
                  <a:lnTo>
                    <a:pt x="4073093" y="1880031"/>
                  </a:lnTo>
                  <a:lnTo>
                    <a:pt x="4070438" y="1883266"/>
                  </a:lnTo>
                  <a:lnTo>
                    <a:pt x="4067467" y="1886238"/>
                  </a:lnTo>
                  <a:lnTo>
                    <a:pt x="4064495" y="1889213"/>
                  </a:lnTo>
                  <a:lnTo>
                    <a:pt x="4046689" y="1900123"/>
                  </a:lnTo>
                  <a:lnTo>
                    <a:pt x="4042803" y="1901731"/>
                  </a:lnTo>
                  <a:lnTo>
                    <a:pt x="4038790" y="1902946"/>
                  </a:lnTo>
                  <a:lnTo>
                    <a:pt x="4034675" y="1903769"/>
                  </a:lnTo>
                  <a:lnTo>
                    <a:pt x="4030548" y="1904588"/>
                  </a:lnTo>
                  <a:lnTo>
                    <a:pt x="4026382" y="1905000"/>
                  </a:lnTo>
                  <a:lnTo>
                    <a:pt x="4022178" y="1905000"/>
                  </a:lnTo>
                  <a:lnTo>
                    <a:pt x="64051" y="1905000"/>
                  </a:lnTo>
                  <a:lnTo>
                    <a:pt x="59843" y="1905000"/>
                  </a:lnTo>
                  <a:lnTo>
                    <a:pt x="55681" y="1904588"/>
                  </a:lnTo>
                  <a:lnTo>
                    <a:pt x="51554" y="1903769"/>
                  </a:lnTo>
                  <a:lnTo>
                    <a:pt x="47431" y="1902946"/>
                  </a:lnTo>
                  <a:lnTo>
                    <a:pt x="43422" y="1901731"/>
                  </a:lnTo>
                  <a:lnTo>
                    <a:pt x="39538" y="1900123"/>
                  </a:lnTo>
                  <a:lnTo>
                    <a:pt x="35653" y="1898516"/>
                  </a:lnTo>
                  <a:lnTo>
                    <a:pt x="18757" y="1886238"/>
                  </a:lnTo>
                  <a:lnTo>
                    <a:pt x="15786" y="1883266"/>
                  </a:lnTo>
                  <a:lnTo>
                    <a:pt x="13131" y="1880031"/>
                  </a:lnTo>
                  <a:lnTo>
                    <a:pt x="10795" y="1876534"/>
                  </a:lnTo>
                  <a:lnTo>
                    <a:pt x="8458" y="1873036"/>
                  </a:lnTo>
                  <a:lnTo>
                    <a:pt x="6483" y="1869346"/>
                  </a:lnTo>
                  <a:lnTo>
                    <a:pt x="4876" y="1865461"/>
                  </a:lnTo>
                  <a:lnTo>
                    <a:pt x="3263" y="1861572"/>
                  </a:lnTo>
                  <a:lnTo>
                    <a:pt x="2048" y="1857568"/>
                  </a:lnTo>
                  <a:lnTo>
                    <a:pt x="1230" y="1853445"/>
                  </a:lnTo>
                  <a:lnTo>
                    <a:pt x="411" y="1849318"/>
                  </a:lnTo>
                  <a:lnTo>
                    <a:pt x="0" y="1845156"/>
                  </a:lnTo>
                  <a:lnTo>
                    <a:pt x="0" y="1840948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41250" y="2822226"/>
            <a:ext cx="3495040" cy="39560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320"/>
              </a:spcBef>
            </a:pPr>
            <a:r>
              <a:rPr dirty="0" sz="1300" spc="-160">
                <a:solidFill>
                  <a:srgbClr val="202020"/>
                </a:solidFill>
                <a:latin typeface="Lucida Sans Unicode"/>
                <a:cs typeface="Lucida Sans Unicode"/>
              </a:rPr>
              <a:t>Deep</a:t>
            </a:r>
            <a:r>
              <a:rPr dirty="0" sz="130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25">
                <a:solidFill>
                  <a:srgbClr val="202020"/>
                </a:solidFill>
                <a:latin typeface="Lucida Sans Unicode"/>
                <a:cs typeface="Lucida Sans Unicode"/>
              </a:rPr>
              <a:t>learning</a:t>
            </a:r>
            <a:r>
              <a:rPr dirty="0" sz="130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45">
                <a:solidFill>
                  <a:srgbClr val="202020"/>
                </a:solidFill>
                <a:latin typeface="Lucida Sans Unicode"/>
                <a:cs typeface="Lucida Sans Unicode"/>
              </a:rPr>
              <a:t>models</a:t>
            </a:r>
            <a:r>
              <a:rPr dirty="0" sz="130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20">
                <a:solidFill>
                  <a:srgbClr val="202020"/>
                </a:solidFill>
                <a:latin typeface="Lucida Sans Unicode"/>
                <a:cs typeface="Lucida Sans Unicode"/>
              </a:rPr>
              <a:t>achieved</a:t>
            </a:r>
            <a:r>
              <a:rPr dirty="0" sz="130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45">
                <a:solidFill>
                  <a:srgbClr val="202020"/>
                </a:solidFill>
                <a:latin typeface="Lucida Sans Unicode"/>
                <a:cs typeface="Lucida Sans Unicode"/>
              </a:rPr>
              <a:t>high</a:t>
            </a:r>
            <a:r>
              <a:rPr dirty="0" sz="1300" spc="-9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25">
                <a:solidFill>
                  <a:srgbClr val="202020"/>
                </a:solidFill>
                <a:latin typeface="Lucida Sans Unicode"/>
                <a:cs typeface="Lucida Sans Unicode"/>
              </a:rPr>
              <a:t>accuracy</a:t>
            </a:r>
            <a:r>
              <a:rPr dirty="0" sz="130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50">
                <a:solidFill>
                  <a:srgbClr val="202020"/>
                </a:solidFill>
                <a:latin typeface="Lucida Sans Unicode"/>
                <a:cs typeface="Lucida Sans Unicode"/>
              </a:rPr>
              <a:t>on</a:t>
            </a:r>
            <a:r>
              <a:rPr dirty="0" sz="130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70">
                <a:solidFill>
                  <a:srgbClr val="202020"/>
                </a:solidFill>
                <a:latin typeface="Lucida Sans Unicode"/>
                <a:cs typeface="Lucida Sans Unicode"/>
              </a:rPr>
              <a:t>fish </a:t>
            </a:r>
            <a:r>
              <a:rPr dirty="0" sz="1300" spc="-45">
                <a:solidFill>
                  <a:srgbClr val="202020"/>
                </a:solidFill>
                <a:latin typeface="Lucida Sans Unicode"/>
                <a:cs typeface="Lucida Sans Unicode"/>
              </a:rPr>
              <a:t>classification.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450079" y="2414017"/>
            <a:ext cx="4681855" cy="2499360"/>
            <a:chOff x="4450079" y="2414017"/>
            <a:chExt cx="4681855" cy="2499360"/>
          </a:xfrm>
        </p:grpSpPr>
        <p:sp>
          <p:nvSpPr>
            <p:cNvPr id="10" name="object 10" descr=""/>
            <p:cNvSpPr/>
            <p:nvPr/>
          </p:nvSpPr>
          <p:spPr>
            <a:xfrm>
              <a:off x="4450079" y="2414017"/>
              <a:ext cx="4681855" cy="2499360"/>
            </a:xfrm>
            <a:custGeom>
              <a:avLst/>
              <a:gdLst/>
              <a:ahLst/>
              <a:cxnLst/>
              <a:rect l="l" t="t" r="r" b="b"/>
              <a:pathLst>
                <a:path w="4681855" h="2499360">
                  <a:moveTo>
                    <a:pt x="4681727" y="0"/>
                  </a:moveTo>
                  <a:lnTo>
                    <a:pt x="0" y="0"/>
                  </a:lnTo>
                  <a:lnTo>
                    <a:pt x="0" y="2499359"/>
                  </a:lnTo>
                  <a:lnTo>
                    <a:pt x="4681727" y="2499359"/>
                  </a:lnTo>
                  <a:lnTo>
                    <a:pt x="4681727" y="2196082"/>
                  </a:lnTo>
                  <a:lnTo>
                    <a:pt x="354317" y="2196082"/>
                  </a:lnTo>
                  <a:lnTo>
                    <a:pt x="346760" y="2194578"/>
                  </a:lnTo>
                  <a:lnTo>
                    <a:pt x="314705" y="2173157"/>
                  </a:lnTo>
                  <a:lnTo>
                    <a:pt x="302894" y="2144657"/>
                  </a:lnTo>
                  <a:lnTo>
                    <a:pt x="302894" y="352030"/>
                  </a:lnTo>
                  <a:lnTo>
                    <a:pt x="325818" y="312418"/>
                  </a:lnTo>
                  <a:lnTo>
                    <a:pt x="354317" y="300607"/>
                  </a:lnTo>
                  <a:lnTo>
                    <a:pt x="4681727" y="300607"/>
                  </a:lnTo>
                  <a:lnTo>
                    <a:pt x="4681727" y="0"/>
                  </a:lnTo>
                  <a:close/>
                </a:path>
                <a:path w="4681855" h="2499360">
                  <a:moveTo>
                    <a:pt x="4681727" y="300607"/>
                  </a:moveTo>
                  <a:lnTo>
                    <a:pt x="4328172" y="300607"/>
                  </a:lnTo>
                  <a:lnTo>
                    <a:pt x="4335728" y="302106"/>
                  </a:lnTo>
                  <a:lnTo>
                    <a:pt x="4350257" y="308126"/>
                  </a:lnTo>
                  <a:lnTo>
                    <a:pt x="4378096" y="344473"/>
                  </a:lnTo>
                  <a:lnTo>
                    <a:pt x="4379594" y="352030"/>
                  </a:lnTo>
                  <a:lnTo>
                    <a:pt x="4379594" y="2144657"/>
                  </a:lnTo>
                  <a:lnTo>
                    <a:pt x="4356671" y="2184275"/>
                  </a:lnTo>
                  <a:lnTo>
                    <a:pt x="4328172" y="2196082"/>
                  </a:lnTo>
                  <a:lnTo>
                    <a:pt x="4681727" y="2196082"/>
                  </a:lnTo>
                  <a:lnTo>
                    <a:pt x="4681727" y="300607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748212" y="2709862"/>
              <a:ext cx="4086225" cy="1905000"/>
            </a:xfrm>
            <a:custGeom>
              <a:avLst/>
              <a:gdLst/>
              <a:ahLst/>
              <a:cxnLst/>
              <a:rect l="l" t="t" r="r" b="b"/>
              <a:pathLst>
                <a:path w="4086225" h="1905000">
                  <a:moveTo>
                    <a:pt x="4026382" y="0"/>
                  </a:moveTo>
                  <a:lnTo>
                    <a:pt x="59842" y="0"/>
                  </a:lnTo>
                  <a:lnTo>
                    <a:pt x="55676" y="406"/>
                  </a:lnTo>
                  <a:lnTo>
                    <a:pt x="15786" y="21729"/>
                  </a:lnTo>
                  <a:lnTo>
                    <a:pt x="0" y="59842"/>
                  </a:lnTo>
                  <a:lnTo>
                    <a:pt x="0" y="1840948"/>
                  </a:lnTo>
                  <a:lnTo>
                    <a:pt x="0" y="1845156"/>
                  </a:lnTo>
                  <a:lnTo>
                    <a:pt x="15786" y="1883266"/>
                  </a:lnTo>
                  <a:lnTo>
                    <a:pt x="55676" y="1904588"/>
                  </a:lnTo>
                  <a:lnTo>
                    <a:pt x="59842" y="1905000"/>
                  </a:lnTo>
                  <a:lnTo>
                    <a:pt x="4026382" y="1905000"/>
                  </a:lnTo>
                  <a:lnTo>
                    <a:pt x="4064495" y="1889213"/>
                  </a:lnTo>
                  <a:lnTo>
                    <a:pt x="4085818" y="1849318"/>
                  </a:lnTo>
                  <a:lnTo>
                    <a:pt x="4086225" y="1845156"/>
                  </a:lnTo>
                  <a:lnTo>
                    <a:pt x="4086225" y="59842"/>
                  </a:lnTo>
                  <a:lnTo>
                    <a:pt x="4070438" y="21729"/>
                  </a:lnTo>
                  <a:lnTo>
                    <a:pt x="4030548" y="406"/>
                  </a:lnTo>
                  <a:lnTo>
                    <a:pt x="4026382" y="0"/>
                  </a:lnTo>
                  <a:close/>
                </a:path>
              </a:pathLst>
            </a:custGeom>
            <a:solidFill>
              <a:srgbClr val="E3EF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748212" y="2709862"/>
              <a:ext cx="4086225" cy="1905000"/>
            </a:xfrm>
            <a:custGeom>
              <a:avLst/>
              <a:gdLst/>
              <a:ahLst/>
              <a:cxnLst/>
              <a:rect l="l" t="t" r="r" b="b"/>
              <a:pathLst>
                <a:path w="4086225" h="1905000">
                  <a:moveTo>
                    <a:pt x="0" y="1840948"/>
                  </a:moveTo>
                  <a:lnTo>
                    <a:pt x="0" y="64046"/>
                  </a:lnTo>
                  <a:lnTo>
                    <a:pt x="0" y="59842"/>
                  </a:lnTo>
                  <a:lnTo>
                    <a:pt x="406" y="55676"/>
                  </a:lnTo>
                  <a:lnTo>
                    <a:pt x="1231" y="51549"/>
                  </a:lnTo>
                  <a:lnTo>
                    <a:pt x="2044" y="47421"/>
                  </a:lnTo>
                  <a:lnTo>
                    <a:pt x="3263" y="43421"/>
                  </a:lnTo>
                  <a:lnTo>
                    <a:pt x="4876" y="39535"/>
                  </a:lnTo>
                  <a:lnTo>
                    <a:pt x="6489" y="35648"/>
                  </a:lnTo>
                  <a:lnTo>
                    <a:pt x="8458" y="31965"/>
                  </a:lnTo>
                  <a:lnTo>
                    <a:pt x="10795" y="28460"/>
                  </a:lnTo>
                  <a:lnTo>
                    <a:pt x="13131" y="24968"/>
                  </a:lnTo>
                  <a:lnTo>
                    <a:pt x="15786" y="21729"/>
                  </a:lnTo>
                  <a:lnTo>
                    <a:pt x="18757" y="18757"/>
                  </a:lnTo>
                  <a:lnTo>
                    <a:pt x="21729" y="15786"/>
                  </a:lnTo>
                  <a:lnTo>
                    <a:pt x="51549" y="1231"/>
                  </a:lnTo>
                  <a:lnTo>
                    <a:pt x="55676" y="406"/>
                  </a:lnTo>
                  <a:lnTo>
                    <a:pt x="59842" y="0"/>
                  </a:lnTo>
                  <a:lnTo>
                    <a:pt x="64046" y="0"/>
                  </a:lnTo>
                  <a:lnTo>
                    <a:pt x="4022178" y="0"/>
                  </a:lnTo>
                  <a:lnTo>
                    <a:pt x="4026382" y="0"/>
                  </a:lnTo>
                  <a:lnTo>
                    <a:pt x="4030548" y="406"/>
                  </a:lnTo>
                  <a:lnTo>
                    <a:pt x="4034675" y="1231"/>
                  </a:lnTo>
                  <a:lnTo>
                    <a:pt x="4038790" y="2044"/>
                  </a:lnTo>
                  <a:lnTo>
                    <a:pt x="4042803" y="3263"/>
                  </a:lnTo>
                  <a:lnTo>
                    <a:pt x="4046689" y="4876"/>
                  </a:lnTo>
                  <a:lnTo>
                    <a:pt x="4050576" y="6489"/>
                  </a:lnTo>
                  <a:lnTo>
                    <a:pt x="4067467" y="18757"/>
                  </a:lnTo>
                  <a:lnTo>
                    <a:pt x="4070438" y="21729"/>
                  </a:lnTo>
                  <a:lnTo>
                    <a:pt x="4081348" y="39535"/>
                  </a:lnTo>
                  <a:lnTo>
                    <a:pt x="4082961" y="43421"/>
                  </a:lnTo>
                  <a:lnTo>
                    <a:pt x="4084167" y="47434"/>
                  </a:lnTo>
                  <a:lnTo>
                    <a:pt x="4084993" y="51549"/>
                  </a:lnTo>
                  <a:lnTo>
                    <a:pt x="4085818" y="55676"/>
                  </a:lnTo>
                  <a:lnTo>
                    <a:pt x="4086225" y="59842"/>
                  </a:lnTo>
                  <a:lnTo>
                    <a:pt x="4086225" y="64046"/>
                  </a:lnTo>
                  <a:lnTo>
                    <a:pt x="4086225" y="1840948"/>
                  </a:lnTo>
                  <a:lnTo>
                    <a:pt x="4086225" y="1845156"/>
                  </a:lnTo>
                  <a:lnTo>
                    <a:pt x="4085818" y="1849318"/>
                  </a:lnTo>
                  <a:lnTo>
                    <a:pt x="4075430" y="1876534"/>
                  </a:lnTo>
                  <a:lnTo>
                    <a:pt x="4073093" y="1880031"/>
                  </a:lnTo>
                  <a:lnTo>
                    <a:pt x="4070438" y="1883266"/>
                  </a:lnTo>
                  <a:lnTo>
                    <a:pt x="4067467" y="1886238"/>
                  </a:lnTo>
                  <a:lnTo>
                    <a:pt x="4064495" y="1889213"/>
                  </a:lnTo>
                  <a:lnTo>
                    <a:pt x="4046689" y="1900123"/>
                  </a:lnTo>
                  <a:lnTo>
                    <a:pt x="4042803" y="1901731"/>
                  </a:lnTo>
                  <a:lnTo>
                    <a:pt x="4038790" y="1902946"/>
                  </a:lnTo>
                  <a:lnTo>
                    <a:pt x="4034675" y="1903769"/>
                  </a:lnTo>
                  <a:lnTo>
                    <a:pt x="4030548" y="1904588"/>
                  </a:lnTo>
                  <a:lnTo>
                    <a:pt x="4026382" y="1905000"/>
                  </a:lnTo>
                  <a:lnTo>
                    <a:pt x="4022178" y="1905000"/>
                  </a:lnTo>
                  <a:lnTo>
                    <a:pt x="64046" y="1905000"/>
                  </a:lnTo>
                  <a:lnTo>
                    <a:pt x="59842" y="1905000"/>
                  </a:lnTo>
                  <a:lnTo>
                    <a:pt x="55676" y="1904588"/>
                  </a:lnTo>
                  <a:lnTo>
                    <a:pt x="51549" y="1903769"/>
                  </a:lnTo>
                  <a:lnTo>
                    <a:pt x="47434" y="1902946"/>
                  </a:lnTo>
                  <a:lnTo>
                    <a:pt x="43421" y="1901731"/>
                  </a:lnTo>
                  <a:lnTo>
                    <a:pt x="39535" y="1900123"/>
                  </a:lnTo>
                  <a:lnTo>
                    <a:pt x="35648" y="1898516"/>
                  </a:lnTo>
                  <a:lnTo>
                    <a:pt x="18757" y="1886238"/>
                  </a:lnTo>
                  <a:lnTo>
                    <a:pt x="15786" y="1883266"/>
                  </a:lnTo>
                  <a:lnTo>
                    <a:pt x="13131" y="1880031"/>
                  </a:lnTo>
                  <a:lnTo>
                    <a:pt x="10795" y="1876534"/>
                  </a:lnTo>
                  <a:lnTo>
                    <a:pt x="8458" y="1873036"/>
                  </a:lnTo>
                  <a:lnTo>
                    <a:pt x="1231" y="1853445"/>
                  </a:lnTo>
                  <a:lnTo>
                    <a:pt x="406" y="1849318"/>
                  </a:lnTo>
                  <a:lnTo>
                    <a:pt x="0" y="1845156"/>
                  </a:lnTo>
                  <a:lnTo>
                    <a:pt x="0" y="1840948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875110" y="2763589"/>
            <a:ext cx="2952750" cy="172085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300" spc="-125">
                <a:solidFill>
                  <a:srgbClr val="202020"/>
                </a:solidFill>
                <a:latin typeface="Lucida Sans Unicode"/>
                <a:cs typeface="Lucida Sans Unicode"/>
              </a:rPr>
              <a:t>Future</a:t>
            </a:r>
            <a:r>
              <a:rPr dirty="0" sz="1300" spc="-11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">
                <a:solidFill>
                  <a:srgbClr val="202020"/>
                </a:solidFill>
                <a:latin typeface="Lucida Sans Unicode"/>
                <a:cs typeface="Lucida Sans Unicode"/>
              </a:rPr>
              <a:t>Work:</a:t>
            </a:r>
            <a:endParaRPr sz="1300">
              <a:latin typeface="Lucida Sans Unicode"/>
              <a:cs typeface="Lucida Sans Unicode"/>
            </a:endParaRPr>
          </a:p>
          <a:p>
            <a:pPr marL="314960" indent="-171450">
              <a:lnSpc>
                <a:spcPct val="100000"/>
              </a:lnSpc>
              <a:spcBef>
                <a:spcPts val="464"/>
              </a:spcBef>
              <a:buSzPts val="200"/>
              <a:buFont typeface="SimSun"/>
              <a:buChar char="·"/>
              <a:tabLst>
                <a:tab pos="314960" algn="l"/>
              </a:tabLst>
            </a:pPr>
            <a:r>
              <a:rPr dirty="0" sz="1300" spc="-150">
                <a:solidFill>
                  <a:srgbClr val="202020"/>
                </a:solidFill>
                <a:latin typeface="Lucida Sans Unicode"/>
                <a:cs typeface="Lucida Sans Unicode"/>
              </a:rPr>
              <a:t>Fix</a:t>
            </a:r>
            <a:r>
              <a:rPr dirty="0" sz="1300" spc="-9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10">
                <a:solidFill>
                  <a:srgbClr val="202020"/>
                </a:solidFill>
                <a:latin typeface="Lucida Sans Unicode"/>
                <a:cs typeface="Lucida Sans Unicode"/>
              </a:rPr>
              <a:t>EfficientNet</a:t>
            </a:r>
            <a:r>
              <a:rPr dirty="0" sz="1300" spc="-9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202020"/>
                </a:solidFill>
                <a:latin typeface="Lucida Sans Unicode"/>
                <a:cs typeface="Lucida Sans Unicode"/>
              </a:rPr>
              <a:t>training</a:t>
            </a:r>
            <a:endParaRPr sz="1300">
              <a:latin typeface="Lucida Sans Unicode"/>
              <a:cs typeface="Lucida Sans Unicode"/>
            </a:endParaRPr>
          </a:p>
          <a:p>
            <a:pPr marL="314960" indent="-171450">
              <a:lnSpc>
                <a:spcPct val="100000"/>
              </a:lnSpc>
              <a:spcBef>
                <a:spcPts val="390"/>
              </a:spcBef>
              <a:buSzPts val="200"/>
              <a:buFont typeface="SimSun"/>
              <a:buChar char="·"/>
              <a:tabLst>
                <a:tab pos="314960" algn="l"/>
              </a:tabLst>
            </a:pPr>
            <a:r>
              <a:rPr dirty="0" sz="1300" spc="-160">
                <a:solidFill>
                  <a:srgbClr val="202020"/>
                </a:solidFill>
                <a:latin typeface="Lucida Sans Unicode"/>
                <a:cs typeface="Lucida Sans Unicode"/>
              </a:rPr>
              <a:t>Expand</a:t>
            </a:r>
            <a:r>
              <a:rPr dirty="0" sz="1300" spc="-9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202020"/>
                </a:solidFill>
                <a:latin typeface="Lucida Sans Unicode"/>
                <a:cs typeface="Lucida Sans Unicode"/>
              </a:rPr>
              <a:t>dataset</a:t>
            </a:r>
            <a:endParaRPr sz="1300">
              <a:latin typeface="Lucida Sans Unicode"/>
              <a:cs typeface="Lucida Sans Unicode"/>
            </a:endParaRPr>
          </a:p>
          <a:p>
            <a:pPr marL="314960" indent="-171450">
              <a:lnSpc>
                <a:spcPct val="100000"/>
              </a:lnSpc>
              <a:spcBef>
                <a:spcPts val="464"/>
              </a:spcBef>
              <a:buSzPts val="200"/>
              <a:buFont typeface="SimSun"/>
              <a:buChar char="·"/>
              <a:tabLst>
                <a:tab pos="314960" algn="l"/>
              </a:tabLst>
            </a:pPr>
            <a:r>
              <a:rPr dirty="0" sz="1300" spc="-150">
                <a:solidFill>
                  <a:srgbClr val="202020"/>
                </a:solidFill>
                <a:latin typeface="Lucida Sans Unicode"/>
                <a:cs typeface="Lucida Sans Unicode"/>
              </a:rPr>
              <a:t>Optimize</a:t>
            </a:r>
            <a:r>
              <a:rPr dirty="0" sz="1300" spc="-65">
                <a:solidFill>
                  <a:srgbClr val="202020"/>
                </a:solidFill>
                <a:latin typeface="Lucida Sans Unicode"/>
                <a:cs typeface="Lucida Sans Unicode"/>
              </a:rPr>
              <a:t> hyperparameters</a:t>
            </a:r>
            <a:endParaRPr sz="1300">
              <a:latin typeface="Lucida Sans Unicode"/>
              <a:cs typeface="Lucida Sans Unicode"/>
            </a:endParaRPr>
          </a:p>
          <a:p>
            <a:pPr marL="314960" indent="-171450">
              <a:lnSpc>
                <a:spcPct val="100000"/>
              </a:lnSpc>
              <a:spcBef>
                <a:spcPts val="464"/>
              </a:spcBef>
              <a:buSzPts val="200"/>
              <a:buFont typeface="SimSun"/>
              <a:buChar char="·"/>
              <a:tabLst>
                <a:tab pos="314960" algn="l"/>
              </a:tabLst>
            </a:pPr>
            <a:r>
              <a:rPr dirty="0" sz="1300" spc="-135">
                <a:solidFill>
                  <a:srgbClr val="202020"/>
                </a:solidFill>
                <a:latin typeface="Lucida Sans Unicode"/>
                <a:cs typeface="Lucida Sans Unicode"/>
              </a:rPr>
              <a:t>Improve</a:t>
            </a:r>
            <a:r>
              <a:rPr dirty="0" sz="1300" spc="-8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5">
                <a:solidFill>
                  <a:srgbClr val="202020"/>
                </a:solidFill>
                <a:latin typeface="Lucida Sans Unicode"/>
                <a:cs typeface="Lucida Sans Unicode"/>
              </a:rPr>
              <a:t>Streamlit</a:t>
            </a:r>
            <a:r>
              <a:rPr dirty="0" sz="1300" spc="-8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5">
                <a:solidFill>
                  <a:srgbClr val="202020"/>
                </a:solidFill>
                <a:latin typeface="Lucida Sans Unicode"/>
                <a:cs typeface="Lucida Sans Unicode"/>
              </a:rPr>
              <a:t>UI</a:t>
            </a:r>
            <a:endParaRPr sz="1300">
              <a:latin typeface="Lucida Sans Unicode"/>
              <a:cs typeface="Lucida Sans Unicode"/>
            </a:endParaRPr>
          </a:p>
          <a:p>
            <a:pPr marL="12700" marR="5080" indent="302260">
              <a:lnSpc>
                <a:spcPts val="1350"/>
              </a:lnSpc>
              <a:spcBef>
                <a:spcPts val="610"/>
              </a:spcBef>
              <a:buSzPts val="200"/>
              <a:buFont typeface="SimSun"/>
              <a:buChar char="·"/>
              <a:tabLst>
                <a:tab pos="314960" algn="l"/>
              </a:tabLst>
            </a:pPr>
            <a:r>
              <a:rPr dirty="0" sz="1300" spc="-135">
                <a:solidFill>
                  <a:srgbClr val="202020"/>
                </a:solidFill>
                <a:latin typeface="Lucida Sans Unicode"/>
                <a:cs typeface="Lucida Sans Unicode"/>
              </a:rPr>
              <a:t>GitHub</a:t>
            </a:r>
            <a:r>
              <a:rPr dirty="0" sz="1300" spc="-9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40">
                <a:solidFill>
                  <a:srgbClr val="202020"/>
                </a:solidFill>
                <a:latin typeface="Lucida Sans Unicode"/>
                <a:cs typeface="Lucida Sans Unicode"/>
              </a:rPr>
              <a:t>repo</a:t>
            </a:r>
            <a:r>
              <a:rPr dirty="0" sz="1300" spc="-9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25">
                <a:solidFill>
                  <a:srgbClr val="202020"/>
                </a:solidFill>
                <a:latin typeface="Lucida Sans Unicode"/>
                <a:cs typeface="Lucida Sans Unicode"/>
              </a:rPr>
              <a:t>includes</a:t>
            </a:r>
            <a:r>
              <a:rPr dirty="0" sz="1300" spc="-9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40">
                <a:solidFill>
                  <a:srgbClr val="202020"/>
                </a:solidFill>
                <a:latin typeface="Lucida Sans Unicode"/>
                <a:cs typeface="Lucida Sans Unicode"/>
              </a:rPr>
              <a:t>code,</a:t>
            </a:r>
            <a:r>
              <a:rPr dirty="0" sz="1300" spc="-9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40">
                <a:solidFill>
                  <a:srgbClr val="202020"/>
                </a:solidFill>
                <a:latin typeface="Lucida Sans Unicode"/>
                <a:cs typeface="Lucida Sans Unicode"/>
              </a:rPr>
              <a:t>models,</a:t>
            </a:r>
            <a:r>
              <a:rPr dirty="0" sz="1300" spc="-9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5">
                <a:solidFill>
                  <a:srgbClr val="202020"/>
                </a:solidFill>
                <a:latin typeface="Lucida Sans Unicode"/>
                <a:cs typeface="Lucida Sans Unicode"/>
              </a:rPr>
              <a:t>and </a:t>
            </a:r>
            <a:r>
              <a:rPr dirty="0" sz="1300" spc="-60">
                <a:solidFill>
                  <a:srgbClr val="202020"/>
                </a:solidFill>
                <a:latin typeface="Lucida Sans Unicode"/>
                <a:cs typeface="Lucida Sans Unicode"/>
              </a:rPr>
              <a:t>documentation.</a:t>
            </a:r>
            <a:endParaRPr sz="1300">
              <a:latin typeface="Lucida Sans Unicode"/>
              <a:cs typeface="Lucida Sans Unicode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344025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4478" y="2165960"/>
            <a:ext cx="2593340" cy="7258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600" spc="-335"/>
              <a:t>Thank</a:t>
            </a:r>
            <a:r>
              <a:rPr dirty="0" sz="4600" spc="-515"/>
              <a:t> </a:t>
            </a:r>
            <a:r>
              <a:rPr dirty="0" sz="4600" spc="-550"/>
              <a:t>You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344025" cy="52578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344025" cy="525780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0" y="0"/>
            <a:ext cx="9344025" cy="5257800"/>
          </a:xfrm>
          <a:custGeom>
            <a:avLst/>
            <a:gdLst/>
            <a:ahLst/>
            <a:cxnLst/>
            <a:rect l="l" t="t" r="r" b="b"/>
            <a:pathLst>
              <a:path w="9344025" h="5257800">
                <a:moveTo>
                  <a:pt x="9344025" y="0"/>
                </a:moveTo>
                <a:lnTo>
                  <a:pt x="0" y="0"/>
                </a:lnTo>
                <a:lnTo>
                  <a:pt x="0" y="5257800"/>
                </a:lnTo>
                <a:lnTo>
                  <a:pt x="9344025" y="5257800"/>
                </a:lnTo>
                <a:lnTo>
                  <a:pt x="9344025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209" y="705349"/>
            <a:ext cx="2702560" cy="6959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270">
                <a:latin typeface="Times New Roman"/>
                <a:cs typeface="Times New Roman"/>
              </a:rPr>
              <a:t>CONTENTS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9018" y="1644249"/>
            <a:ext cx="115125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8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50">
                <a:solidFill>
                  <a:srgbClr val="202020"/>
                </a:solidFill>
                <a:latin typeface="Georgia"/>
                <a:cs typeface="Georgia"/>
              </a:rPr>
              <a:t> Title </a:t>
            </a:r>
            <a:r>
              <a:rPr dirty="0" sz="1700" spc="-25">
                <a:solidFill>
                  <a:srgbClr val="202020"/>
                </a:solidFill>
                <a:latin typeface="Georgia"/>
                <a:cs typeface="Georgia"/>
              </a:rPr>
              <a:t>Slide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57739" y="1644249"/>
            <a:ext cx="888365" cy="50800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445"/>
              </a:spcBef>
            </a:pPr>
            <a:r>
              <a:rPr dirty="0" sz="1400" spc="7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6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45">
                <a:solidFill>
                  <a:srgbClr val="202020"/>
                </a:solidFill>
                <a:latin typeface="Georgia"/>
                <a:cs typeface="Georgia"/>
              </a:rPr>
              <a:t>Project Overview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76454" y="1644249"/>
            <a:ext cx="1121410" cy="73660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 marR="5080">
              <a:lnSpc>
                <a:spcPct val="86400"/>
              </a:lnSpc>
              <a:spcBef>
                <a:spcPts val="405"/>
              </a:spcBef>
            </a:pPr>
            <a:r>
              <a:rPr dirty="0" sz="1400" spc="7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6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90">
                <a:solidFill>
                  <a:srgbClr val="202020"/>
                </a:solidFill>
                <a:latin typeface="Georgia"/>
                <a:cs typeface="Georgia"/>
              </a:rPr>
              <a:t>Domain</a:t>
            </a:r>
            <a:r>
              <a:rPr dirty="0" sz="1700" spc="-5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165">
                <a:solidFill>
                  <a:srgbClr val="202020"/>
                </a:solidFill>
                <a:latin typeface="Georgia"/>
                <a:cs typeface="Georgia"/>
              </a:rPr>
              <a:t>&amp; </a:t>
            </a:r>
            <a:r>
              <a:rPr dirty="0" sz="1700" spc="-10">
                <a:solidFill>
                  <a:srgbClr val="202020"/>
                </a:solidFill>
                <a:latin typeface="Georgia"/>
                <a:cs typeface="Georgia"/>
              </a:rPr>
              <a:t>Problem Statement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995170" y="1644249"/>
            <a:ext cx="1410970" cy="50800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445"/>
              </a:spcBef>
            </a:pPr>
            <a:r>
              <a:rPr dirty="0" sz="1400" spc="80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5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50">
                <a:solidFill>
                  <a:srgbClr val="202020"/>
                </a:solidFill>
                <a:latin typeface="Georgia"/>
                <a:cs typeface="Georgia"/>
              </a:rPr>
              <a:t>Business</a:t>
            </a:r>
            <a:r>
              <a:rPr dirty="0" sz="1700" spc="-5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90">
                <a:solidFill>
                  <a:srgbClr val="202020"/>
                </a:solidFill>
                <a:latin typeface="Georgia"/>
                <a:cs typeface="Georgia"/>
              </a:rPr>
              <a:t>Use </a:t>
            </a:r>
            <a:r>
              <a:rPr dirty="0" sz="1700" spc="-10">
                <a:solidFill>
                  <a:srgbClr val="202020"/>
                </a:solidFill>
                <a:latin typeface="Georgia"/>
                <a:cs typeface="Georgia"/>
              </a:rPr>
              <a:t>Cases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9023" y="2758674"/>
            <a:ext cx="1104265" cy="50800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445"/>
              </a:spcBef>
            </a:pPr>
            <a:r>
              <a:rPr dirty="0" sz="1400" spc="7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6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75">
                <a:solidFill>
                  <a:srgbClr val="202020"/>
                </a:solidFill>
                <a:latin typeface="Georgia"/>
                <a:cs typeface="Georgia"/>
              </a:rPr>
              <a:t>Approach </a:t>
            </a:r>
            <a:r>
              <a:rPr dirty="0" sz="1700" spc="-10">
                <a:solidFill>
                  <a:srgbClr val="202020"/>
                </a:solidFill>
                <a:latin typeface="Georgia"/>
                <a:cs typeface="Georgia"/>
              </a:rPr>
              <a:t>Overview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757739" y="2758674"/>
            <a:ext cx="1192530" cy="73660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 marR="5080">
              <a:lnSpc>
                <a:spcPct val="86400"/>
              </a:lnSpc>
              <a:spcBef>
                <a:spcPts val="405"/>
              </a:spcBef>
            </a:pPr>
            <a:r>
              <a:rPr dirty="0" sz="1400" spc="7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6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10">
                <a:solidFill>
                  <a:srgbClr val="202020"/>
                </a:solidFill>
                <a:latin typeface="Georgia"/>
                <a:cs typeface="Georgia"/>
              </a:rPr>
              <a:t>Model </a:t>
            </a:r>
            <a:r>
              <a:rPr dirty="0" sz="1700" spc="-55">
                <a:solidFill>
                  <a:srgbClr val="202020"/>
                </a:solidFill>
                <a:latin typeface="Georgia"/>
                <a:cs typeface="Georgia"/>
              </a:rPr>
              <a:t>Performance </a:t>
            </a:r>
            <a:r>
              <a:rPr dirty="0" sz="1700" spc="-10">
                <a:solidFill>
                  <a:srgbClr val="202020"/>
                </a:solidFill>
                <a:latin typeface="Georgia"/>
                <a:cs typeface="Georgia"/>
              </a:rPr>
              <a:t>Table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76454" y="2758674"/>
            <a:ext cx="1171575" cy="73660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 marR="5080">
              <a:lnSpc>
                <a:spcPct val="86400"/>
              </a:lnSpc>
              <a:spcBef>
                <a:spcPts val="405"/>
              </a:spcBef>
            </a:pPr>
            <a:r>
              <a:rPr dirty="0" sz="1400" spc="7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6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10">
                <a:solidFill>
                  <a:srgbClr val="202020"/>
                </a:solidFill>
                <a:latin typeface="Georgia"/>
                <a:cs typeface="Georgia"/>
              </a:rPr>
              <a:t>Model </a:t>
            </a:r>
            <a:r>
              <a:rPr dirty="0" sz="1700" spc="-60">
                <a:solidFill>
                  <a:srgbClr val="202020"/>
                </a:solidFill>
                <a:latin typeface="Georgia"/>
                <a:cs typeface="Georgia"/>
              </a:rPr>
              <a:t>Evaluation</a:t>
            </a:r>
            <a:r>
              <a:rPr dirty="0" sz="1700" spc="-3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170">
                <a:solidFill>
                  <a:srgbClr val="202020"/>
                </a:solidFill>
                <a:latin typeface="Georgia"/>
                <a:cs typeface="Georgia"/>
              </a:rPr>
              <a:t>&amp; </a:t>
            </a:r>
            <a:r>
              <a:rPr dirty="0" sz="1700" spc="-10">
                <a:solidFill>
                  <a:srgbClr val="202020"/>
                </a:solidFill>
                <a:latin typeface="Georgia"/>
                <a:cs typeface="Georgia"/>
              </a:rPr>
              <a:t>Metrics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995170" y="2758674"/>
            <a:ext cx="1409065" cy="50800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445"/>
              </a:spcBef>
            </a:pPr>
            <a:r>
              <a:rPr dirty="0" sz="1400" spc="7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6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10">
                <a:solidFill>
                  <a:srgbClr val="202020"/>
                </a:solidFill>
                <a:latin typeface="Georgia"/>
                <a:cs typeface="Georgia"/>
              </a:rPr>
              <a:t>Deployment </a:t>
            </a:r>
            <a:r>
              <a:rPr dirty="0" sz="1700" spc="-50">
                <a:solidFill>
                  <a:srgbClr val="202020"/>
                </a:solidFill>
                <a:latin typeface="Georgia"/>
                <a:cs typeface="Georgia"/>
              </a:rPr>
              <a:t>(Streamlit</a:t>
            </a:r>
            <a:r>
              <a:rPr dirty="0" sz="170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100">
                <a:solidFill>
                  <a:srgbClr val="202020"/>
                </a:solidFill>
                <a:latin typeface="Georgia"/>
                <a:cs typeface="Georgia"/>
              </a:rPr>
              <a:t>App)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9023" y="3863574"/>
            <a:ext cx="1454785" cy="51752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385"/>
              </a:spcBef>
            </a:pPr>
            <a:r>
              <a:rPr dirty="0" sz="1400" spc="8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4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80">
                <a:solidFill>
                  <a:srgbClr val="202020"/>
                </a:solidFill>
                <a:latin typeface="Georgia"/>
                <a:cs typeface="Georgia"/>
              </a:rPr>
              <a:t>Key</a:t>
            </a:r>
            <a:r>
              <a:rPr dirty="0" sz="1700" spc="-5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60">
                <a:solidFill>
                  <a:srgbClr val="202020"/>
                </a:solidFill>
                <a:latin typeface="Georgia"/>
                <a:cs typeface="Georgia"/>
              </a:rPr>
              <a:t>Results</a:t>
            </a:r>
            <a:r>
              <a:rPr dirty="0" sz="170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155">
                <a:solidFill>
                  <a:srgbClr val="202020"/>
                </a:solidFill>
                <a:latin typeface="Georgia"/>
                <a:cs typeface="Georgia"/>
              </a:rPr>
              <a:t>&amp; </a:t>
            </a:r>
            <a:r>
              <a:rPr dirty="0" sz="1700" spc="-10">
                <a:solidFill>
                  <a:srgbClr val="202020"/>
                </a:solidFill>
                <a:latin typeface="Georgia"/>
                <a:cs typeface="Georgia"/>
              </a:rPr>
              <a:t>Insights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757739" y="3863574"/>
            <a:ext cx="1532255" cy="51752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385"/>
              </a:spcBef>
            </a:pPr>
            <a:r>
              <a:rPr dirty="0" sz="1400" spc="220">
                <a:solidFill>
                  <a:srgbClr val="202020"/>
                </a:solidFill>
                <a:latin typeface="Times New Roman"/>
                <a:cs typeface="Times New Roman"/>
              </a:rPr>
              <a:t>   </a:t>
            </a:r>
            <a:r>
              <a:rPr dirty="0" sz="1700">
                <a:solidFill>
                  <a:srgbClr val="202020"/>
                </a:solidFill>
                <a:latin typeface="Georgia"/>
                <a:cs typeface="Georgia"/>
              </a:rPr>
              <a:t>.</a:t>
            </a:r>
            <a:r>
              <a:rPr dirty="0" sz="170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55">
                <a:solidFill>
                  <a:srgbClr val="202020"/>
                </a:solidFill>
                <a:latin typeface="Georgia"/>
                <a:cs typeface="Georgia"/>
              </a:rPr>
              <a:t>Conclusion</a:t>
            </a:r>
            <a:r>
              <a:rPr dirty="0" sz="1700" spc="-5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135">
                <a:solidFill>
                  <a:srgbClr val="202020"/>
                </a:solidFill>
                <a:latin typeface="Georgia"/>
                <a:cs typeface="Georgia"/>
              </a:rPr>
              <a:t>&amp; </a:t>
            </a:r>
            <a:r>
              <a:rPr dirty="0" sz="1700" spc="-65">
                <a:solidFill>
                  <a:srgbClr val="202020"/>
                </a:solidFill>
                <a:latin typeface="Georgia"/>
                <a:cs typeface="Georgia"/>
              </a:rPr>
              <a:t>Future</a:t>
            </a:r>
            <a:r>
              <a:rPr dirty="0" sz="1700" spc="-6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700" spc="-20">
                <a:solidFill>
                  <a:srgbClr val="202020"/>
                </a:solidFill>
                <a:latin typeface="Georgia"/>
                <a:cs typeface="Georgia"/>
              </a:rPr>
              <a:t>Work</a:t>
            </a:r>
            <a:endParaRPr sz="17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4209" y="2559389"/>
            <a:ext cx="2252980" cy="539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170">
                <a:solidFill>
                  <a:srgbClr val="0459BA"/>
                </a:solidFill>
                <a:latin typeface="Times New Roman"/>
                <a:cs typeface="Times New Roman"/>
              </a:rPr>
              <a:t>  </a:t>
            </a:r>
            <a:r>
              <a:rPr dirty="0" sz="3350" spc="-305">
                <a:solidFill>
                  <a:srgbClr val="0459BA"/>
                </a:solidFill>
                <a:latin typeface="Verdana"/>
                <a:cs typeface="Verdana"/>
              </a:rPr>
              <a:t>.</a:t>
            </a:r>
            <a:r>
              <a:rPr dirty="0" sz="3350" spc="-500">
                <a:solidFill>
                  <a:srgbClr val="0459BA"/>
                </a:solidFill>
                <a:latin typeface="Verdana"/>
                <a:cs typeface="Verdana"/>
              </a:rPr>
              <a:t> </a:t>
            </a:r>
            <a:r>
              <a:rPr dirty="0" sz="3350" spc="-175">
                <a:solidFill>
                  <a:srgbClr val="0459BA"/>
                </a:solidFill>
                <a:latin typeface="Verdana"/>
                <a:cs typeface="Verdana"/>
              </a:rPr>
              <a:t>Title</a:t>
            </a:r>
            <a:r>
              <a:rPr dirty="0" sz="3350" spc="-495">
                <a:solidFill>
                  <a:srgbClr val="0459BA"/>
                </a:solidFill>
                <a:latin typeface="Verdana"/>
                <a:cs typeface="Verdana"/>
              </a:rPr>
              <a:t> </a:t>
            </a:r>
            <a:r>
              <a:rPr dirty="0" sz="3350" spc="-204">
                <a:solidFill>
                  <a:srgbClr val="0459BA"/>
                </a:solidFill>
                <a:latin typeface="Verdana"/>
                <a:cs typeface="Verdana"/>
              </a:rPr>
              <a:t>Slide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4209" y="3204044"/>
            <a:ext cx="4587240" cy="7778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520"/>
              </a:lnSpc>
              <a:spcBef>
                <a:spcPts val="120"/>
              </a:spcBef>
            </a:pP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Title: </a:t>
            </a:r>
            <a:r>
              <a:rPr dirty="0" sz="1350" spc="-120">
                <a:solidFill>
                  <a:srgbClr val="202020"/>
                </a:solidFill>
                <a:latin typeface="Lucida Sans Unicode"/>
                <a:cs typeface="Lucida Sans Unicode"/>
              </a:rPr>
              <a:t>Multiclass</a:t>
            </a:r>
            <a:r>
              <a:rPr dirty="0" sz="135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20">
                <a:solidFill>
                  <a:srgbClr val="202020"/>
                </a:solidFill>
                <a:latin typeface="Lucida Sans Unicode"/>
                <a:cs typeface="Lucida Sans Unicode"/>
              </a:rPr>
              <a:t>Fish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45">
                <a:solidFill>
                  <a:srgbClr val="202020"/>
                </a:solidFill>
                <a:latin typeface="Lucida Sans Unicode"/>
                <a:cs typeface="Lucida Sans Unicode"/>
              </a:rPr>
              <a:t>Image</a:t>
            </a:r>
            <a:r>
              <a:rPr dirty="0" sz="135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202020"/>
                </a:solidFill>
                <a:latin typeface="Lucida Sans Unicode"/>
                <a:cs typeface="Lucida Sans Unicode"/>
              </a:rPr>
              <a:t>Classification</a:t>
            </a:r>
            <a:endParaRPr sz="1350">
              <a:latin typeface="Lucida Sans Unicode"/>
              <a:cs typeface="Lucida Sans Unicode"/>
            </a:endParaRPr>
          </a:p>
          <a:p>
            <a:pPr marL="12700" marR="5080">
              <a:lnSpc>
                <a:spcPts val="1430"/>
              </a:lnSpc>
              <a:spcBef>
                <a:spcPts val="110"/>
              </a:spcBef>
            </a:pPr>
            <a:r>
              <a:rPr dirty="0" sz="1350" spc="-100">
                <a:solidFill>
                  <a:srgbClr val="202020"/>
                </a:solidFill>
                <a:latin typeface="Lucida Sans Unicode"/>
                <a:cs typeface="Lucida Sans Unicode"/>
              </a:rPr>
              <a:t>Subtitle:</a:t>
            </a:r>
            <a:r>
              <a:rPr dirty="0" sz="1350" spc="-11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0">
                <a:solidFill>
                  <a:srgbClr val="202020"/>
                </a:solidFill>
                <a:latin typeface="Lucida Sans Unicode"/>
                <a:cs typeface="Lucida Sans Unicode"/>
              </a:rPr>
              <a:t>A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55">
                <a:solidFill>
                  <a:srgbClr val="202020"/>
                </a:solidFill>
                <a:latin typeface="Lucida Sans Unicode"/>
                <a:cs typeface="Lucida Sans Unicode"/>
              </a:rPr>
              <a:t>Deep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30">
                <a:solidFill>
                  <a:srgbClr val="202020"/>
                </a:solidFill>
                <a:latin typeface="Lucida Sans Unicode"/>
                <a:cs typeface="Lucida Sans Unicode"/>
              </a:rPr>
              <a:t>Learning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50">
                <a:solidFill>
                  <a:srgbClr val="202020"/>
                </a:solidFill>
                <a:latin typeface="Lucida Sans Unicode"/>
                <a:cs typeface="Lucida Sans Unicode"/>
              </a:rPr>
              <a:t>Approach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45">
                <a:solidFill>
                  <a:srgbClr val="202020"/>
                </a:solidFill>
                <a:latin typeface="Lucida Sans Unicode"/>
                <a:cs typeface="Lucida Sans Unicode"/>
              </a:rPr>
              <a:t>using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95">
                <a:solidFill>
                  <a:srgbClr val="202020"/>
                </a:solidFill>
                <a:latin typeface="Lucida Sans Unicode"/>
                <a:cs typeface="Lucida Sans Unicode"/>
              </a:rPr>
              <a:t>CNN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75">
                <a:solidFill>
                  <a:srgbClr val="202020"/>
                </a:solidFill>
                <a:latin typeface="Lucida Sans Unicode"/>
                <a:cs typeface="Lucida Sans Unicode"/>
              </a:rPr>
              <a:t>&amp;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45">
                <a:solidFill>
                  <a:srgbClr val="202020"/>
                </a:solidFill>
                <a:latin typeface="Lucida Sans Unicode"/>
                <a:cs typeface="Lucida Sans Unicode"/>
              </a:rPr>
              <a:t>Transfer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202020"/>
                </a:solidFill>
                <a:latin typeface="Lucida Sans Unicode"/>
                <a:cs typeface="Lucida Sans Unicode"/>
              </a:rPr>
              <a:t>Learning </a:t>
            </a:r>
            <a:r>
              <a:rPr dirty="0" sz="1350" spc="-114">
                <a:solidFill>
                  <a:srgbClr val="202020"/>
                </a:solidFill>
                <a:latin typeface="Lucida Sans Unicode"/>
                <a:cs typeface="Lucida Sans Unicode"/>
              </a:rPr>
              <a:t>Presented</a:t>
            </a:r>
            <a:r>
              <a:rPr dirty="0" sz="135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30">
                <a:solidFill>
                  <a:srgbClr val="202020"/>
                </a:solidFill>
                <a:latin typeface="Lucida Sans Unicode"/>
                <a:cs typeface="Lucida Sans Unicode"/>
              </a:rPr>
              <a:t>by:</a:t>
            </a:r>
            <a:r>
              <a:rPr dirty="0" sz="1350" spc="-9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25">
                <a:solidFill>
                  <a:srgbClr val="202020"/>
                </a:solidFill>
                <a:latin typeface="Lucida Sans Unicode"/>
                <a:cs typeface="Lucida Sans Unicode"/>
              </a:rPr>
              <a:t>Sudharsan</a:t>
            </a:r>
            <a:r>
              <a:rPr dirty="0" sz="1350" spc="-10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202020"/>
                </a:solidFill>
                <a:latin typeface="Lucida Sans Unicode"/>
                <a:cs typeface="Lucida Sans Unicode"/>
              </a:rPr>
              <a:t>Udhayakumar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ts val="1405"/>
              </a:lnSpc>
            </a:pPr>
            <a:r>
              <a:rPr dirty="0" sz="1350" spc="-135">
                <a:solidFill>
                  <a:srgbClr val="202020"/>
                </a:solidFill>
                <a:latin typeface="Lucida Sans Unicode"/>
                <a:cs typeface="Lucida Sans Unicode"/>
              </a:rPr>
              <a:t>College:</a:t>
            </a:r>
            <a:r>
              <a:rPr dirty="0" sz="1350" spc="-110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0">
                <a:solidFill>
                  <a:srgbClr val="202020"/>
                </a:solidFill>
                <a:latin typeface="Lucida Sans Unicode"/>
                <a:cs typeface="Lucida Sans Unicode"/>
              </a:rPr>
              <a:t>IFET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40">
                <a:solidFill>
                  <a:srgbClr val="202020"/>
                </a:solidFill>
                <a:latin typeface="Lucida Sans Unicode"/>
                <a:cs typeface="Lucida Sans Unicode"/>
              </a:rPr>
              <a:t>College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45">
                <a:solidFill>
                  <a:srgbClr val="202020"/>
                </a:solidFill>
                <a:latin typeface="Lucida Sans Unicode"/>
                <a:cs typeface="Lucida Sans Unicode"/>
              </a:rPr>
              <a:t>of</a:t>
            </a:r>
            <a:r>
              <a:rPr dirty="0" sz="1350" spc="-105">
                <a:solidFill>
                  <a:srgbClr val="20202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30">
                <a:solidFill>
                  <a:srgbClr val="202020"/>
                </a:solidFill>
                <a:latin typeface="Lucida Sans Unicode"/>
                <a:cs typeface="Lucida Sans Unicode"/>
              </a:rPr>
              <a:t>Engineering</a:t>
            </a:r>
            <a:endParaRPr sz="1350">
              <a:latin typeface="Lucida Sans Unicode"/>
              <a:cs typeface="Lucida Sans Unicode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344025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0275" y="0"/>
            <a:ext cx="3333750" cy="5257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209" y="1373454"/>
            <a:ext cx="3526790" cy="5454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145">
                <a:latin typeface="Times New Roman"/>
                <a:cs typeface="Times New Roman"/>
              </a:rPr>
              <a:t>  </a:t>
            </a:r>
            <a:r>
              <a:rPr dirty="0" sz="3400" spc="-325">
                <a:latin typeface="Verdana"/>
                <a:cs typeface="Verdana"/>
              </a:rPr>
              <a:t>.</a:t>
            </a:r>
            <a:r>
              <a:rPr dirty="0" sz="3400" spc="-509">
                <a:latin typeface="Verdana"/>
                <a:cs typeface="Verdana"/>
              </a:rPr>
              <a:t> </a:t>
            </a:r>
            <a:r>
              <a:rPr dirty="0" sz="3400" spc="-254">
                <a:latin typeface="Verdana"/>
                <a:cs typeface="Verdana"/>
              </a:rPr>
              <a:t>Project</a:t>
            </a:r>
            <a:r>
              <a:rPr dirty="0" sz="3400" spc="-520">
                <a:latin typeface="Verdana"/>
                <a:cs typeface="Verdana"/>
              </a:rPr>
              <a:t> </a:t>
            </a:r>
            <a:r>
              <a:rPr dirty="0" sz="3400" spc="-335">
                <a:latin typeface="Verdana"/>
                <a:cs typeface="Verdana"/>
              </a:rPr>
              <a:t>Overview</a:t>
            </a:r>
            <a:endParaRPr sz="34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165" y="1752600"/>
            <a:ext cx="5760722" cy="237134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48543" y="2175344"/>
            <a:ext cx="4515485" cy="1501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Objective: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85">
                <a:solidFill>
                  <a:srgbClr val="202020"/>
                </a:solidFill>
                <a:latin typeface="Arial MT"/>
                <a:cs typeface="Arial MT"/>
              </a:rPr>
              <a:t>Classify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 fish </a:t>
            </a:r>
            <a:r>
              <a:rPr dirty="0" sz="1350" spc="-90">
                <a:solidFill>
                  <a:srgbClr val="202020"/>
                </a:solidFill>
                <a:latin typeface="Arial MT"/>
                <a:cs typeface="Arial MT"/>
              </a:rPr>
              <a:t>species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using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20">
                <a:solidFill>
                  <a:srgbClr val="202020"/>
                </a:solidFill>
                <a:latin typeface="Arial MT"/>
                <a:cs typeface="Arial MT"/>
              </a:rPr>
              <a:t>Deep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Learning.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350" spc="-95">
                <a:solidFill>
                  <a:srgbClr val="202020"/>
                </a:solidFill>
                <a:latin typeface="Arial MT"/>
                <a:cs typeface="Arial MT"/>
              </a:rPr>
              <a:t>Compared</a:t>
            </a:r>
            <a:r>
              <a:rPr dirty="0" sz="1350" spc="-4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80">
                <a:solidFill>
                  <a:srgbClr val="202020"/>
                </a:solidFill>
                <a:latin typeface="Arial MT"/>
                <a:cs typeface="Arial MT"/>
              </a:rPr>
              <a:t>CNN</a:t>
            </a:r>
            <a:r>
              <a:rPr dirty="0" sz="1350" spc="-4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202020"/>
                </a:solidFill>
                <a:latin typeface="Arial MT"/>
                <a:cs typeface="Arial MT"/>
              </a:rPr>
              <a:t>and</a:t>
            </a:r>
            <a:r>
              <a:rPr dirty="0" sz="1350" spc="-4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202020"/>
                </a:solidFill>
                <a:latin typeface="Arial MT"/>
                <a:cs typeface="Arial MT"/>
              </a:rPr>
              <a:t>multiple</a:t>
            </a:r>
            <a:r>
              <a:rPr dirty="0" sz="1350" spc="-4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pre-</a:t>
            </a:r>
            <a:r>
              <a:rPr dirty="0" sz="1350" spc="-45">
                <a:solidFill>
                  <a:srgbClr val="202020"/>
                </a:solidFill>
                <a:latin typeface="Arial MT"/>
                <a:cs typeface="Arial MT"/>
              </a:rPr>
              <a:t>trained</a:t>
            </a:r>
            <a:r>
              <a:rPr dirty="0" sz="1350" spc="-4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models.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350" spc="-80">
                <a:solidFill>
                  <a:srgbClr val="202020"/>
                </a:solidFill>
                <a:latin typeface="Arial MT"/>
                <a:cs typeface="Arial MT"/>
              </a:rPr>
              <a:t>Deployed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20">
                <a:solidFill>
                  <a:srgbClr val="202020"/>
                </a:solidFill>
                <a:latin typeface="Arial MT"/>
                <a:cs typeface="Arial MT"/>
              </a:rPr>
              <a:t>a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Streamlit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202020"/>
                </a:solidFill>
                <a:latin typeface="Arial MT"/>
                <a:cs typeface="Arial MT"/>
              </a:rPr>
              <a:t>web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app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for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real-</a:t>
            </a: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time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fish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85">
                <a:solidFill>
                  <a:srgbClr val="202020"/>
                </a:solidFill>
                <a:latin typeface="Arial MT"/>
                <a:cs typeface="Arial MT"/>
              </a:rPr>
              <a:t>image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prediction.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0275" y="0"/>
            <a:ext cx="3333750" cy="5257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209" y="1683089"/>
            <a:ext cx="3823335" cy="987425"/>
          </a:xfrm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645"/>
              </a:spcBef>
            </a:pPr>
            <a:r>
              <a:rPr dirty="0" sz="2800" spc="150">
                <a:latin typeface="Times New Roman"/>
                <a:cs typeface="Times New Roman"/>
              </a:rPr>
              <a:t>  </a:t>
            </a:r>
            <a:r>
              <a:rPr dirty="0" sz="3350" spc="-305">
                <a:latin typeface="Verdana"/>
                <a:cs typeface="Verdana"/>
              </a:rPr>
              <a:t>.</a:t>
            </a:r>
            <a:r>
              <a:rPr dirty="0" sz="3350" spc="-500">
                <a:latin typeface="Verdana"/>
                <a:cs typeface="Verdana"/>
              </a:rPr>
              <a:t> </a:t>
            </a:r>
            <a:r>
              <a:rPr dirty="0" sz="3350" spc="-335">
                <a:latin typeface="Verdana"/>
                <a:cs typeface="Verdana"/>
              </a:rPr>
              <a:t>Domain</a:t>
            </a:r>
            <a:r>
              <a:rPr dirty="0" sz="3350" spc="-500">
                <a:latin typeface="Verdana"/>
                <a:cs typeface="Verdana"/>
              </a:rPr>
              <a:t> </a:t>
            </a:r>
            <a:r>
              <a:rPr dirty="0" sz="3350" spc="-345">
                <a:latin typeface="Verdana"/>
                <a:cs typeface="Verdana"/>
              </a:rPr>
              <a:t>&amp;</a:t>
            </a:r>
            <a:r>
              <a:rPr dirty="0" sz="3350" spc="-500">
                <a:latin typeface="Verdana"/>
                <a:cs typeface="Verdana"/>
              </a:rPr>
              <a:t> </a:t>
            </a:r>
            <a:r>
              <a:rPr dirty="0" sz="3350" spc="-229">
                <a:latin typeface="Verdana"/>
                <a:cs typeface="Verdana"/>
              </a:rPr>
              <a:t>Problem </a:t>
            </a:r>
            <a:r>
              <a:rPr dirty="0" sz="3350" spc="-350">
                <a:latin typeface="Verdana"/>
                <a:cs typeface="Verdana"/>
              </a:rPr>
              <a:t>Statement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4209" y="2775419"/>
            <a:ext cx="4769485" cy="5969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520"/>
              </a:lnSpc>
              <a:spcBef>
                <a:spcPts val="120"/>
              </a:spcBef>
            </a:pPr>
            <a:r>
              <a:rPr dirty="0" sz="1350" spc="-80">
                <a:solidFill>
                  <a:srgbClr val="202020"/>
                </a:solidFill>
                <a:latin typeface="Arial MT"/>
                <a:cs typeface="Arial MT"/>
              </a:rPr>
              <a:t>Domain:</a:t>
            </a:r>
            <a:r>
              <a:rPr dirty="0" sz="1350" spc="-4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0">
                <a:solidFill>
                  <a:srgbClr val="202020"/>
                </a:solidFill>
                <a:latin typeface="Arial MT"/>
                <a:cs typeface="Arial MT"/>
              </a:rPr>
              <a:t>Image</a:t>
            </a: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Classification</a:t>
            </a:r>
            <a:endParaRPr sz="1350">
              <a:latin typeface="Arial MT"/>
              <a:cs typeface="Arial MT"/>
            </a:endParaRPr>
          </a:p>
          <a:p>
            <a:pPr marL="12700" marR="5080">
              <a:lnSpc>
                <a:spcPts val="1430"/>
              </a:lnSpc>
              <a:spcBef>
                <a:spcPts val="110"/>
              </a:spcBef>
            </a:pP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Problem: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80">
                <a:solidFill>
                  <a:srgbClr val="202020"/>
                </a:solidFill>
                <a:latin typeface="Arial MT"/>
                <a:cs typeface="Arial MT"/>
              </a:rPr>
              <a:t>Accurately</a:t>
            </a:r>
            <a:r>
              <a:rPr dirty="0" sz="1350" spc="-4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30">
                <a:solidFill>
                  <a:srgbClr val="202020"/>
                </a:solidFill>
                <a:latin typeface="Arial MT"/>
                <a:cs typeface="Arial MT"/>
              </a:rPr>
              <a:t>identify</a:t>
            </a:r>
            <a:r>
              <a:rPr dirty="0" sz="1350" spc="-4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fish</a:t>
            </a:r>
            <a:r>
              <a:rPr dirty="0" sz="1350" spc="-4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80">
                <a:solidFill>
                  <a:srgbClr val="202020"/>
                </a:solidFill>
                <a:latin typeface="Arial MT"/>
                <a:cs typeface="Arial MT"/>
              </a:rPr>
              <a:t>categories</a:t>
            </a:r>
            <a:r>
              <a:rPr dirty="0" sz="1350" spc="-4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using</a:t>
            </a:r>
            <a:r>
              <a:rPr dirty="0" sz="1350" spc="-4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80">
                <a:solidFill>
                  <a:srgbClr val="202020"/>
                </a:solidFill>
                <a:latin typeface="Arial MT"/>
                <a:cs typeface="Arial MT"/>
              </a:rPr>
              <a:t>CNN</a:t>
            </a:r>
            <a:r>
              <a:rPr dirty="0" sz="1350" spc="-4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202020"/>
                </a:solidFill>
                <a:latin typeface="Arial MT"/>
                <a:cs typeface="Arial MT"/>
              </a:rPr>
              <a:t>and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Transfer </a:t>
            </a:r>
            <a:r>
              <a:rPr dirty="0" sz="1350" spc="-75">
                <a:solidFill>
                  <a:srgbClr val="202020"/>
                </a:solidFill>
                <a:latin typeface="Arial MT"/>
                <a:cs typeface="Arial MT"/>
              </a:rPr>
              <a:t>Learning.</a:t>
            </a: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Includes</a:t>
            </a: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202020"/>
                </a:solidFill>
                <a:latin typeface="Arial MT"/>
                <a:cs typeface="Arial MT"/>
              </a:rPr>
              <a:t>training,</a:t>
            </a:r>
            <a:r>
              <a:rPr dirty="0" sz="1350" spc="-3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fine-</a:t>
            </a:r>
            <a:r>
              <a:rPr dirty="0" sz="1350" spc="-40">
                <a:solidFill>
                  <a:srgbClr val="202020"/>
                </a:solidFill>
                <a:latin typeface="Arial MT"/>
                <a:cs typeface="Arial MT"/>
              </a:rPr>
              <a:t>tuning,</a:t>
            </a: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evaluation,</a:t>
            </a:r>
            <a:r>
              <a:rPr dirty="0" sz="1350" spc="-3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5">
                <a:solidFill>
                  <a:srgbClr val="202020"/>
                </a:solidFill>
                <a:latin typeface="Arial MT"/>
                <a:cs typeface="Arial MT"/>
              </a:rPr>
              <a:t>and</a:t>
            </a: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deployment.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4209" y="2578439"/>
            <a:ext cx="3884929" cy="539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160">
                <a:solidFill>
                  <a:srgbClr val="0459BA"/>
                </a:solidFill>
                <a:latin typeface="Times New Roman"/>
                <a:cs typeface="Times New Roman"/>
              </a:rPr>
              <a:t>  </a:t>
            </a:r>
            <a:r>
              <a:rPr dirty="0" sz="3350" spc="-305">
                <a:solidFill>
                  <a:srgbClr val="0459BA"/>
                </a:solidFill>
                <a:latin typeface="Verdana"/>
                <a:cs typeface="Verdana"/>
              </a:rPr>
              <a:t>.</a:t>
            </a:r>
            <a:r>
              <a:rPr dirty="0" sz="3350" spc="-500">
                <a:solidFill>
                  <a:srgbClr val="0459BA"/>
                </a:solidFill>
                <a:latin typeface="Verdana"/>
                <a:cs typeface="Verdana"/>
              </a:rPr>
              <a:t> </a:t>
            </a:r>
            <a:r>
              <a:rPr dirty="0" sz="3350" spc="-300">
                <a:solidFill>
                  <a:srgbClr val="0459BA"/>
                </a:solidFill>
                <a:latin typeface="Verdana"/>
                <a:cs typeface="Verdana"/>
              </a:rPr>
              <a:t>Business</a:t>
            </a:r>
            <a:r>
              <a:rPr dirty="0" sz="3350" spc="-505">
                <a:solidFill>
                  <a:srgbClr val="0459BA"/>
                </a:solidFill>
                <a:latin typeface="Verdana"/>
                <a:cs typeface="Verdana"/>
              </a:rPr>
              <a:t> </a:t>
            </a:r>
            <a:r>
              <a:rPr dirty="0" sz="3350" spc="-360">
                <a:solidFill>
                  <a:srgbClr val="0459BA"/>
                </a:solidFill>
                <a:latin typeface="Verdana"/>
                <a:cs typeface="Verdana"/>
              </a:rPr>
              <a:t>Use</a:t>
            </a:r>
            <a:r>
              <a:rPr dirty="0" sz="3350" spc="-500">
                <a:solidFill>
                  <a:srgbClr val="0459BA"/>
                </a:solidFill>
                <a:latin typeface="Verdana"/>
                <a:cs typeface="Verdana"/>
              </a:rPr>
              <a:t> </a:t>
            </a:r>
            <a:r>
              <a:rPr dirty="0" sz="3350" spc="-380">
                <a:solidFill>
                  <a:srgbClr val="0459BA"/>
                </a:solidFill>
                <a:latin typeface="Verdana"/>
                <a:cs typeface="Verdana"/>
              </a:rPr>
              <a:t>Cases</a:t>
            </a:r>
            <a:endParaRPr sz="335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65" y="2953513"/>
            <a:ext cx="8942834" cy="145694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48543" y="3375493"/>
            <a:ext cx="1960880" cy="41592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325"/>
              </a:spcBef>
            </a:pPr>
            <a:r>
              <a:rPr dirty="0" sz="1150" spc="735">
                <a:solidFill>
                  <a:srgbClr val="202020"/>
                </a:solidFill>
                <a:latin typeface="Times New Roman"/>
                <a:cs typeface="Times New Roman"/>
              </a:rPr>
              <a:t>🎯</a:t>
            </a:r>
            <a:r>
              <a:rPr dirty="0" sz="1150" spc="35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Improved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90">
                <a:solidFill>
                  <a:srgbClr val="202020"/>
                </a:solidFill>
                <a:latin typeface="Arial MT"/>
                <a:cs typeface="Arial MT"/>
              </a:rPr>
              <a:t>accuracy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40">
                <a:solidFill>
                  <a:srgbClr val="202020"/>
                </a:solidFill>
                <a:latin typeface="Arial MT"/>
                <a:cs typeface="Arial MT"/>
              </a:rPr>
              <a:t>using 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transfer</a:t>
            </a:r>
            <a:r>
              <a:rPr dirty="0" sz="1350" spc="-2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learning.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73602" y="3375493"/>
            <a:ext cx="2349500" cy="41592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325"/>
              </a:spcBef>
            </a:pPr>
            <a:r>
              <a:rPr dirty="0" sz="1250" spc="635">
                <a:solidFill>
                  <a:srgbClr val="202020"/>
                </a:solidFill>
                <a:latin typeface="Times New Roman"/>
                <a:cs typeface="Times New Roman"/>
              </a:rPr>
              <a:t>💻</a:t>
            </a:r>
            <a:r>
              <a:rPr dirty="0" sz="125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Streamlit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app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for</a:t>
            </a:r>
            <a:r>
              <a:rPr dirty="0" sz="135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real-</a:t>
            </a:r>
            <a:r>
              <a:rPr dirty="0" sz="1350" spc="-35">
                <a:solidFill>
                  <a:srgbClr val="202020"/>
                </a:solidFill>
                <a:latin typeface="Arial MT"/>
                <a:cs typeface="Arial MT"/>
              </a:rPr>
              <a:t>time</a:t>
            </a:r>
            <a:r>
              <a:rPr dirty="0" sz="135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25">
                <a:solidFill>
                  <a:srgbClr val="202020"/>
                </a:solidFill>
                <a:latin typeface="Arial MT"/>
                <a:cs typeface="Arial MT"/>
              </a:rPr>
              <a:t>fish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predictions.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298653" y="3375493"/>
            <a:ext cx="2388870" cy="59690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325"/>
              </a:spcBef>
            </a:pPr>
            <a:r>
              <a:rPr dirty="0" sz="1250" spc="635">
                <a:solidFill>
                  <a:srgbClr val="202020"/>
                </a:solidFill>
                <a:latin typeface="Times New Roman"/>
                <a:cs typeface="Times New Roman"/>
              </a:rPr>
              <a:t>📊</a:t>
            </a:r>
            <a:r>
              <a:rPr dirty="0" sz="1250" spc="1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95">
                <a:solidFill>
                  <a:srgbClr val="202020"/>
                </a:solidFill>
                <a:latin typeface="Arial MT"/>
                <a:cs typeface="Arial MT"/>
              </a:rPr>
              <a:t>Compared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models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20">
                <a:solidFill>
                  <a:srgbClr val="202020"/>
                </a:solidFill>
                <a:latin typeface="Arial MT"/>
                <a:cs typeface="Arial MT"/>
              </a:rPr>
              <a:t>to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Arial MT"/>
                <a:cs typeface="Arial MT"/>
              </a:rPr>
              <a:t>select</a:t>
            </a:r>
            <a:r>
              <a:rPr dirty="0" sz="1350" spc="-5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160">
                <a:solidFill>
                  <a:srgbClr val="202020"/>
                </a:solidFill>
                <a:latin typeface="Arial MT"/>
                <a:cs typeface="Arial MT"/>
              </a:rPr>
              <a:t>the </a:t>
            </a:r>
            <a:r>
              <a:rPr dirty="0" sz="1350" spc="-75">
                <a:solidFill>
                  <a:srgbClr val="202020"/>
                </a:solidFill>
                <a:latin typeface="Arial MT"/>
                <a:cs typeface="Arial MT"/>
              </a:rPr>
              <a:t>best-</a:t>
            </a:r>
            <a:r>
              <a:rPr dirty="0" sz="1350" spc="-50">
                <a:solidFill>
                  <a:srgbClr val="202020"/>
                </a:solidFill>
                <a:latin typeface="Arial MT"/>
                <a:cs typeface="Arial MT"/>
              </a:rPr>
              <a:t>performing</a:t>
            </a:r>
            <a:r>
              <a:rPr dirty="0" sz="1350" spc="-3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50" spc="-80">
                <a:solidFill>
                  <a:srgbClr val="202020"/>
                </a:solidFill>
                <a:latin typeface="Arial MT"/>
                <a:cs typeface="Arial MT"/>
              </a:rPr>
              <a:t>one</a:t>
            </a:r>
            <a:r>
              <a:rPr dirty="0" sz="1350" spc="-25">
                <a:solidFill>
                  <a:srgbClr val="202020"/>
                </a:solidFill>
                <a:latin typeface="Arial MT"/>
                <a:cs typeface="Arial MT"/>
              </a:rPr>
              <a:t> for </a:t>
            </a:r>
            <a:r>
              <a:rPr dirty="0" sz="1350" spc="-10">
                <a:solidFill>
                  <a:srgbClr val="202020"/>
                </a:solidFill>
                <a:latin typeface="Arial MT"/>
                <a:cs typeface="Arial MT"/>
              </a:rPr>
              <a:t>production.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344025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209" y="2149814"/>
            <a:ext cx="3956685" cy="5397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160">
                <a:latin typeface="Times New Roman"/>
                <a:cs typeface="Times New Roman"/>
              </a:rPr>
              <a:t>  </a:t>
            </a:r>
            <a:r>
              <a:rPr dirty="0" sz="3350" spc="-305">
                <a:latin typeface="Verdana"/>
                <a:cs typeface="Verdana"/>
              </a:rPr>
              <a:t>.</a:t>
            </a:r>
            <a:r>
              <a:rPr dirty="0" sz="3350" spc="-500">
                <a:latin typeface="Verdana"/>
                <a:cs typeface="Verdana"/>
              </a:rPr>
              <a:t> </a:t>
            </a:r>
            <a:r>
              <a:rPr dirty="0" sz="3350" spc="-295">
                <a:latin typeface="Verdana"/>
                <a:cs typeface="Verdana"/>
              </a:rPr>
              <a:t>Approach</a:t>
            </a:r>
            <a:r>
              <a:rPr dirty="0" sz="3350" spc="-500">
                <a:latin typeface="Verdana"/>
                <a:cs typeface="Verdana"/>
              </a:rPr>
              <a:t> </a:t>
            </a:r>
            <a:r>
              <a:rPr dirty="0" sz="3350" spc="-310">
                <a:latin typeface="Verdana"/>
                <a:cs typeface="Verdana"/>
              </a:rPr>
              <a:t>Overview</a:t>
            </a:r>
            <a:endParaRPr sz="335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01165" y="2694432"/>
            <a:ext cx="3295015" cy="2143125"/>
            <a:chOff x="201165" y="2694432"/>
            <a:chExt cx="3295015" cy="2143125"/>
          </a:xfrm>
        </p:grpSpPr>
        <p:sp>
          <p:nvSpPr>
            <p:cNvPr id="4" name="object 4" descr=""/>
            <p:cNvSpPr/>
            <p:nvPr/>
          </p:nvSpPr>
          <p:spPr>
            <a:xfrm>
              <a:off x="201165" y="2694432"/>
              <a:ext cx="3295015" cy="685800"/>
            </a:xfrm>
            <a:custGeom>
              <a:avLst/>
              <a:gdLst/>
              <a:ahLst/>
              <a:cxnLst/>
              <a:rect l="l" t="t" r="r" b="b"/>
              <a:pathLst>
                <a:path w="3295015" h="685800">
                  <a:moveTo>
                    <a:pt x="3294890" y="0"/>
                  </a:moveTo>
                  <a:lnTo>
                    <a:pt x="0" y="0"/>
                  </a:lnTo>
                  <a:lnTo>
                    <a:pt x="0" y="685799"/>
                  </a:lnTo>
                  <a:lnTo>
                    <a:pt x="3294887" y="685799"/>
                  </a:lnTo>
                  <a:lnTo>
                    <a:pt x="3294889" y="372617"/>
                  </a:lnTo>
                  <a:lnTo>
                    <a:pt x="313184" y="372617"/>
                  </a:lnTo>
                  <a:lnTo>
                    <a:pt x="313184" y="360273"/>
                  </a:lnTo>
                  <a:lnTo>
                    <a:pt x="333206" y="322851"/>
                  </a:lnTo>
                  <a:lnTo>
                    <a:pt x="357986" y="315467"/>
                  </a:lnTo>
                  <a:lnTo>
                    <a:pt x="3294889" y="315467"/>
                  </a:lnTo>
                  <a:lnTo>
                    <a:pt x="3294890" y="0"/>
                  </a:lnTo>
                  <a:close/>
                </a:path>
                <a:path w="3295015" h="685800">
                  <a:moveTo>
                    <a:pt x="3294890" y="315467"/>
                  </a:moveTo>
                  <a:lnTo>
                    <a:pt x="2935378" y="315467"/>
                  </a:lnTo>
                  <a:lnTo>
                    <a:pt x="2944317" y="316289"/>
                  </a:lnTo>
                  <a:lnTo>
                    <a:pt x="2952579" y="318750"/>
                  </a:lnTo>
                  <a:lnTo>
                    <a:pt x="2979363" y="351334"/>
                  </a:lnTo>
                  <a:lnTo>
                    <a:pt x="2980184" y="360273"/>
                  </a:lnTo>
                  <a:lnTo>
                    <a:pt x="2980184" y="372617"/>
                  </a:lnTo>
                  <a:lnTo>
                    <a:pt x="3294890" y="372617"/>
                  </a:lnTo>
                  <a:lnTo>
                    <a:pt x="3294890" y="315467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09587" y="3005137"/>
              <a:ext cx="2676525" cy="66675"/>
            </a:xfrm>
            <a:custGeom>
              <a:avLst/>
              <a:gdLst/>
              <a:ahLst/>
              <a:cxnLst/>
              <a:rect l="l" t="t" r="r" b="b"/>
              <a:pathLst>
                <a:path w="2676525" h="66675">
                  <a:moveTo>
                    <a:pt x="2633535" y="0"/>
                  </a:moveTo>
                  <a:lnTo>
                    <a:pt x="42992" y="0"/>
                  </a:lnTo>
                  <a:lnTo>
                    <a:pt x="36666" y="1257"/>
                  </a:lnTo>
                  <a:lnTo>
                    <a:pt x="6285" y="24523"/>
                  </a:lnTo>
                  <a:lnTo>
                    <a:pt x="0" y="42989"/>
                  </a:lnTo>
                  <a:lnTo>
                    <a:pt x="0" y="66675"/>
                  </a:lnTo>
                  <a:lnTo>
                    <a:pt x="2676525" y="66675"/>
                  </a:lnTo>
                  <a:lnTo>
                    <a:pt x="2676525" y="42989"/>
                  </a:lnTo>
                  <a:lnTo>
                    <a:pt x="2657360" y="9867"/>
                  </a:lnTo>
                  <a:lnTo>
                    <a:pt x="2633535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09587" y="3005137"/>
              <a:ext cx="2676525" cy="66675"/>
            </a:xfrm>
            <a:custGeom>
              <a:avLst/>
              <a:gdLst/>
              <a:ahLst/>
              <a:cxnLst/>
              <a:rect l="l" t="t" r="r" b="b"/>
              <a:pathLst>
                <a:path w="2676525" h="66675">
                  <a:moveTo>
                    <a:pt x="0" y="66675"/>
                  </a:moveTo>
                  <a:lnTo>
                    <a:pt x="0" y="49568"/>
                  </a:lnTo>
                  <a:lnTo>
                    <a:pt x="0" y="42989"/>
                  </a:lnTo>
                  <a:lnTo>
                    <a:pt x="1254" y="36664"/>
                  </a:lnTo>
                  <a:lnTo>
                    <a:pt x="3770" y="30594"/>
                  </a:lnTo>
                  <a:lnTo>
                    <a:pt x="6285" y="24523"/>
                  </a:lnTo>
                  <a:lnTo>
                    <a:pt x="9867" y="19164"/>
                  </a:lnTo>
                  <a:lnTo>
                    <a:pt x="14516" y="14516"/>
                  </a:lnTo>
                  <a:lnTo>
                    <a:pt x="19164" y="9867"/>
                  </a:lnTo>
                  <a:lnTo>
                    <a:pt x="24522" y="6286"/>
                  </a:lnTo>
                  <a:lnTo>
                    <a:pt x="30594" y="3771"/>
                  </a:lnTo>
                  <a:lnTo>
                    <a:pt x="36666" y="1257"/>
                  </a:lnTo>
                  <a:lnTo>
                    <a:pt x="42992" y="0"/>
                  </a:lnTo>
                  <a:lnTo>
                    <a:pt x="49564" y="0"/>
                  </a:lnTo>
                  <a:lnTo>
                    <a:pt x="2626956" y="0"/>
                  </a:lnTo>
                  <a:lnTo>
                    <a:pt x="2633535" y="0"/>
                  </a:lnTo>
                  <a:lnTo>
                    <a:pt x="2639860" y="1257"/>
                  </a:lnTo>
                  <a:lnTo>
                    <a:pt x="2645930" y="3771"/>
                  </a:lnTo>
                  <a:lnTo>
                    <a:pt x="2652001" y="6286"/>
                  </a:lnTo>
                  <a:lnTo>
                    <a:pt x="2672753" y="30594"/>
                  </a:lnTo>
                  <a:lnTo>
                    <a:pt x="2675267" y="36664"/>
                  </a:lnTo>
                  <a:lnTo>
                    <a:pt x="2676525" y="42989"/>
                  </a:lnTo>
                  <a:lnTo>
                    <a:pt x="2676525" y="49568"/>
                  </a:lnTo>
                  <a:lnTo>
                    <a:pt x="2676525" y="66675"/>
                  </a:lnTo>
                  <a:lnTo>
                    <a:pt x="0" y="66675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01165" y="2770633"/>
              <a:ext cx="3295015" cy="2066925"/>
            </a:xfrm>
            <a:custGeom>
              <a:avLst/>
              <a:gdLst/>
              <a:ahLst/>
              <a:cxnLst/>
              <a:rect l="l" t="t" r="r" b="b"/>
              <a:pathLst>
                <a:path w="3295015" h="2066925">
                  <a:moveTo>
                    <a:pt x="3294887" y="0"/>
                  </a:moveTo>
                  <a:lnTo>
                    <a:pt x="0" y="0"/>
                  </a:lnTo>
                  <a:lnTo>
                    <a:pt x="0" y="2066543"/>
                  </a:lnTo>
                  <a:lnTo>
                    <a:pt x="3294887" y="2066543"/>
                  </a:lnTo>
                  <a:lnTo>
                    <a:pt x="3294887" y="1753741"/>
                  </a:lnTo>
                  <a:lnTo>
                    <a:pt x="367750" y="1753741"/>
                  </a:lnTo>
                  <a:lnTo>
                    <a:pt x="359727" y="1752143"/>
                  </a:lnTo>
                  <a:lnTo>
                    <a:pt x="325710" y="1729418"/>
                  </a:lnTo>
                  <a:lnTo>
                    <a:pt x="313184" y="1699176"/>
                  </a:lnTo>
                  <a:lnTo>
                    <a:pt x="313184" y="315466"/>
                  </a:lnTo>
                  <a:lnTo>
                    <a:pt x="3294887" y="315466"/>
                  </a:lnTo>
                  <a:lnTo>
                    <a:pt x="3294887" y="0"/>
                  </a:lnTo>
                  <a:close/>
                </a:path>
                <a:path w="3295015" h="2066925">
                  <a:moveTo>
                    <a:pt x="3294887" y="315466"/>
                  </a:moveTo>
                  <a:lnTo>
                    <a:pt x="2980184" y="315466"/>
                  </a:lnTo>
                  <a:lnTo>
                    <a:pt x="2980184" y="1699176"/>
                  </a:lnTo>
                  <a:lnTo>
                    <a:pt x="2978584" y="1707198"/>
                  </a:lnTo>
                  <a:lnTo>
                    <a:pt x="2955863" y="1741215"/>
                  </a:lnTo>
                  <a:lnTo>
                    <a:pt x="2925625" y="1753741"/>
                  </a:lnTo>
                  <a:lnTo>
                    <a:pt x="3294887" y="1753741"/>
                  </a:lnTo>
                  <a:lnTo>
                    <a:pt x="3294887" y="315466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9587" y="3081337"/>
              <a:ext cx="2676525" cy="1447800"/>
            </a:xfrm>
            <a:custGeom>
              <a:avLst/>
              <a:gdLst/>
              <a:ahLst/>
              <a:cxnLst/>
              <a:rect l="l" t="t" r="r" b="b"/>
              <a:pathLst>
                <a:path w="2676525" h="1447800">
                  <a:moveTo>
                    <a:pt x="2676525" y="0"/>
                  </a:moveTo>
                  <a:lnTo>
                    <a:pt x="0" y="0"/>
                  </a:lnTo>
                  <a:lnTo>
                    <a:pt x="0" y="1380128"/>
                  </a:lnTo>
                  <a:lnTo>
                    <a:pt x="0" y="1384573"/>
                  </a:lnTo>
                  <a:lnTo>
                    <a:pt x="13876" y="1421418"/>
                  </a:lnTo>
                  <a:lnTo>
                    <a:pt x="45878" y="1444346"/>
                  </a:lnTo>
                  <a:lnTo>
                    <a:pt x="63226" y="1447800"/>
                  </a:lnTo>
                  <a:lnTo>
                    <a:pt x="2613291" y="1447800"/>
                  </a:lnTo>
                  <a:lnTo>
                    <a:pt x="2650147" y="1433924"/>
                  </a:lnTo>
                  <a:lnTo>
                    <a:pt x="2673070" y="1401916"/>
                  </a:lnTo>
                  <a:lnTo>
                    <a:pt x="2676525" y="1384573"/>
                  </a:lnTo>
                  <a:lnTo>
                    <a:pt x="2676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9587" y="3081337"/>
              <a:ext cx="2676525" cy="1447800"/>
            </a:xfrm>
            <a:custGeom>
              <a:avLst/>
              <a:gdLst/>
              <a:ahLst/>
              <a:cxnLst/>
              <a:rect l="l" t="t" r="r" b="b"/>
              <a:pathLst>
                <a:path w="2676525" h="1447800">
                  <a:moveTo>
                    <a:pt x="0" y="1380128"/>
                  </a:moveTo>
                  <a:lnTo>
                    <a:pt x="0" y="0"/>
                  </a:lnTo>
                  <a:lnTo>
                    <a:pt x="2676525" y="0"/>
                  </a:lnTo>
                  <a:lnTo>
                    <a:pt x="2676525" y="1380128"/>
                  </a:lnTo>
                  <a:lnTo>
                    <a:pt x="2676525" y="1384573"/>
                  </a:lnTo>
                  <a:lnTo>
                    <a:pt x="2662643" y="1421418"/>
                  </a:lnTo>
                  <a:lnTo>
                    <a:pt x="2656700" y="1427981"/>
                  </a:lnTo>
                  <a:lnTo>
                    <a:pt x="2653563" y="1431121"/>
                  </a:lnTo>
                  <a:lnTo>
                    <a:pt x="2617698" y="1447363"/>
                  </a:lnTo>
                  <a:lnTo>
                    <a:pt x="2613291" y="1447800"/>
                  </a:lnTo>
                  <a:lnTo>
                    <a:pt x="2608846" y="1447800"/>
                  </a:lnTo>
                  <a:lnTo>
                    <a:pt x="67671" y="1447800"/>
                  </a:lnTo>
                  <a:lnTo>
                    <a:pt x="63226" y="1447800"/>
                  </a:lnTo>
                  <a:lnTo>
                    <a:pt x="58826" y="1447363"/>
                  </a:lnTo>
                  <a:lnTo>
                    <a:pt x="54471" y="1446500"/>
                  </a:lnTo>
                  <a:lnTo>
                    <a:pt x="50110" y="1445632"/>
                  </a:lnTo>
                  <a:lnTo>
                    <a:pt x="45878" y="1444346"/>
                  </a:lnTo>
                  <a:lnTo>
                    <a:pt x="41776" y="1442645"/>
                  </a:lnTo>
                  <a:lnTo>
                    <a:pt x="37668" y="1440948"/>
                  </a:lnTo>
                  <a:lnTo>
                    <a:pt x="11404" y="1417721"/>
                  </a:lnTo>
                  <a:lnTo>
                    <a:pt x="8934" y="1414030"/>
                  </a:lnTo>
                  <a:lnTo>
                    <a:pt x="0" y="1384573"/>
                  </a:lnTo>
                  <a:lnTo>
                    <a:pt x="0" y="1380128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48543" y="3263499"/>
            <a:ext cx="1947545" cy="50800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445"/>
              </a:spcBef>
            </a:pPr>
            <a:r>
              <a:rPr dirty="0" sz="1700" spc="-204">
                <a:solidFill>
                  <a:srgbClr val="202020"/>
                </a:solidFill>
                <a:latin typeface="Verdana"/>
                <a:cs typeface="Verdana"/>
              </a:rPr>
              <a:t>Data</a:t>
            </a:r>
            <a:r>
              <a:rPr dirty="0" sz="1700" spc="-185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dirty="0" sz="1700" spc="-150">
                <a:solidFill>
                  <a:srgbClr val="202020"/>
                </a:solidFill>
                <a:latin typeface="Verdana"/>
                <a:cs typeface="Verdana"/>
              </a:rPr>
              <a:t>Preprocessing</a:t>
            </a:r>
            <a:r>
              <a:rPr dirty="0" sz="1700" spc="-185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dirty="0" sz="1700" spc="-110">
                <a:solidFill>
                  <a:srgbClr val="202020"/>
                </a:solidFill>
                <a:latin typeface="Verdana"/>
                <a:cs typeface="Verdana"/>
              </a:rPr>
              <a:t>&amp; </a:t>
            </a:r>
            <a:r>
              <a:rPr dirty="0" sz="1700" spc="-85">
                <a:solidFill>
                  <a:srgbClr val="202020"/>
                </a:solidFill>
                <a:latin typeface="Verdana"/>
                <a:cs typeface="Verdana"/>
              </a:rPr>
              <a:t>Augmentation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2922" y="3851743"/>
            <a:ext cx="1940560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-55">
                <a:solidFill>
                  <a:srgbClr val="202020"/>
                </a:solidFill>
                <a:latin typeface="Georgia"/>
                <a:cs typeface="Georgia"/>
              </a:rPr>
              <a:t>scaling,</a:t>
            </a:r>
            <a:r>
              <a:rPr dirty="0" sz="1350" spc="-3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Georgia"/>
                <a:cs typeface="Georgia"/>
              </a:rPr>
              <a:t>rotation,</a:t>
            </a:r>
            <a:r>
              <a:rPr dirty="0" sz="1350" spc="-3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Georgia"/>
                <a:cs typeface="Georgia"/>
              </a:rPr>
              <a:t>zoom,</a:t>
            </a:r>
            <a:r>
              <a:rPr dirty="0" sz="1350" spc="-3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20">
                <a:solidFill>
                  <a:srgbClr val="202020"/>
                </a:solidFill>
                <a:latin typeface="Georgia"/>
                <a:cs typeface="Georgia"/>
              </a:rPr>
              <a:t>flip.</a:t>
            </a:r>
            <a:endParaRPr sz="1350">
              <a:latin typeface="Georgia"/>
              <a:cs typeface="Georgi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029711" y="2694432"/>
            <a:ext cx="3286125" cy="2143125"/>
            <a:chOff x="3029711" y="2694432"/>
            <a:chExt cx="3286125" cy="2143125"/>
          </a:xfrm>
        </p:grpSpPr>
        <p:sp>
          <p:nvSpPr>
            <p:cNvPr id="13" name="object 13" descr=""/>
            <p:cNvSpPr/>
            <p:nvPr/>
          </p:nvSpPr>
          <p:spPr>
            <a:xfrm>
              <a:off x="3029711" y="2694432"/>
              <a:ext cx="3286125" cy="685800"/>
            </a:xfrm>
            <a:custGeom>
              <a:avLst/>
              <a:gdLst/>
              <a:ahLst/>
              <a:cxnLst/>
              <a:rect l="l" t="t" r="r" b="b"/>
              <a:pathLst>
                <a:path w="3286125" h="685800">
                  <a:moveTo>
                    <a:pt x="3285743" y="0"/>
                  </a:moveTo>
                  <a:lnTo>
                    <a:pt x="0" y="0"/>
                  </a:lnTo>
                  <a:lnTo>
                    <a:pt x="0" y="685799"/>
                  </a:lnTo>
                  <a:lnTo>
                    <a:pt x="3285743" y="685799"/>
                  </a:lnTo>
                  <a:lnTo>
                    <a:pt x="3285743" y="372617"/>
                  </a:lnTo>
                  <a:lnTo>
                    <a:pt x="313562" y="372617"/>
                  </a:lnTo>
                  <a:lnTo>
                    <a:pt x="313562" y="360273"/>
                  </a:lnTo>
                  <a:lnTo>
                    <a:pt x="333585" y="322851"/>
                  </a:lnTo>
                  <a:lnTo>
                    <a:pt x="358368" y="315467"/>
                  </a:lnTo>
                  <a:lnTo>
                    <a:pt x="3285743" y="315467"/>
                  </a:lnTo>
                  <a:lnTo>
                    <a:pt x="3285743" y="0"/>
                  </a:lnTo>
                  <a:close/>
                </a:path>
                <a:path w="3286125" h="685800">
                  <a:moveTo>
                    <a:pt x="3285743" y="315467"/>
                  </a:moveTo>
                  <a:lnTo>
                    <a:pt x="2926232" y="315467"/>
                  </a:lnTo>
                  <a:lnTo>
                    <a:pt x="2935171" y="316289"/>
                  </a:lnTo>
                  <a:lnTo>
                    <a:pt x="2943432" y="318750"/>
                  </a:lnTo>
                  <a:lnTo>
                    <a:pt x="2970216" y="351334"/>
                  </a:lnTo>
                  <a:lnTo>
                    <a:pt x="2971037" y="360273"/>
                  </a:lnTo>
                  <a:lnTo>
                    <a:pt x="2971037" y="372617"/>
                  </a:lnTo>
                  <a:lnTo>
                    <a:pt x="3285743" y="372617"/>
                  </a:lnTo>
                  <a:lnTo>
                    <a:pt x="3285743" y="315467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338512" y="3005137"/>
              <a:ext cx="2667000" cy="66675"/>
            </a:xfrm>
            <a:custGeom>
              <a:avLst/>
              <a:gdLst/>
              <a:ahLst/>
              <a:cxnLst/>
              <a:rect l="l" t="t" r="r" b="b"/>
              <a:pathLst>
                <a:path w="2667000" h="66675">
                  <a:moveTo>
                    <a:pt x="2624010" y="0"/>
                  </a:moveTo>
                  <a:lnTo>
                    <a:pt x="42989" y="0"/>
                  </a:lnTo>
                  <a:lnTo>
                    <a:pt x="36664" y="1257"/>
                  </a:lnTo>
                  <a:lnTo>
                    <a:pt x="6286" y="24523"/>
                  </a:lnTo>
                  <a:lnTo>
                    <a:pt x="0" y="42989"/>
                  </a:lnTo>
                  <a:lnTo>
                    <a:pt x="0" y="66675"/>
                  </a:lnTo>
                  <a:lnTo>
                    <a:pt x="2667000" y="66675"/>
                  </a:lnTo>
                  <a:lnTo>
                    <a:pt x="2667000" y="42989"/>
                  </a:lnTo>
                  <a:lnTo>
                    <a:pt x="2647835" y="9867"/>
                  </a:lnTo>
                  <a:lnTo>
                    <a:pt x="2624010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338512" y="3005137"/>
              <a:ext cx="2667000" cy="66675"/>
            </a:xfrm>
            <a:custGeom>
              <a:avLst/>
              <a:gdLst/>
              <a:ahLst/>
              <a:cxnLst/>
              <a:rect l="l" t="t" r="r" b="b"/>
              <a:pathLst>
                <a:path w="2667000" h="66675">
                  <a:moveTo>
                    <a:pt x="0" y="66675"/>
                  </a:moveTo>
                  <a:lnTo>
                    <a:pt x="0" y="49568"/>
                  </a:lnTo>
                  <a:lnTo>
                    <a:pt x="0" y="42989"/>
                  </a:lnTo>
                  <a:lnTo>
                    <a:pt x="1257" y="36664"/>
                  </a:lnTo>
                  <a:lnTo>
                    <a:pt x="3771" y="30594"/>
                  </a:lnTo>
                  <a:lnTo>
                    <a:pt x="6286" y="24523"/>
                  </a:lnTo>
                  <a:lnTo>
                    <a:pt x="9867" y="19164"/>
                  </a:lnTo>
                  <a:lnTo>
                    <a:pt x="14516" y="14516"/>
                  </a:lnTo>
                  <a:lnTo>
                    <a:pt x="19164" y="9867"/>
                  </a:lnTo>
                  <a:lnTo>
                    <a:pt x="24523" y="6286"/>
                  </a:lnTo>
                  <a:lnTo>
                    <a:pt x="30594" y="3771"/>
                  </a:lnTo>
                  <a:lnTo>
                    <a:pt x="36664" y="1257"/>
                  </a:lnTo>
                  <a:lnTo>
                    <a:pt x="42989" y="0"/>
                  </a:lnTo>
                  <a:lnTo>
                    <a:pt x="49568" y="0"/>
                  </a:lnTo>
                  <a:lnTo>
                    <a:pt x="2617431" y="0"/>
                  </a:lnTo>
                  <a:lnTo>
                    <a:pt x="2624010" y="0"/>
                  </a:lnTo>
                  <a:lnTo>
                    <a:pt x="2630335" y="1257"/>
                  </a:lnTo>
                  <a:lnTo>
                    <a:pt x="2636405" y="3771"/>
                  </a:lnTo>
                  <a:lnTo>
                    <a:pt x="2642476" y="6286"/>
                  </a:lnTo>
                  <a:lnTo>
                    <a:pt x="2647835" y="9867"/>
                  </a:lnTo>
                  <a:lnTo>
                    <a:pt x="2652483" y="14516"/>
                  </a:lnTo>
                  <a:lnTo>
                    <a:pt x="2657132" y="19164"/>
                  </a:lnTo>
                  <a:lnTo>
                    <a:pt x="2660713" y="24523"/>
                  </a:lnTo>
                  <a:lnTo>
                    <a:pt x="2663228" y="30594"/>
                  </a:lnTo>
                  <a:lnTo>
                    <a:pt x="2665742" y="36664"/>
                  </a:lnTo>
                  <a:lnTo>
                    <a:pt x="2667000" y="42989"/>
                  </a:lnTo>
                  <a:lnTo>
                    <a:pt x="2667000" y="49568"/>
                  </a:lnTo>
                  <a:lnTo>
                    <a:pt x="2667000" y="66675"/>
                  </a:lnTo>
                  <a:lnTo>
                    <a:pt x="0" y="66675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029711" y="2770633"/>
              <a:ext cx="3286125" cy="2066925"/>
            </a:xfrm>
            <a:custGeom>
              <a:avLst/>
              <a:gdLst/>
              <a:ahLst/>
              <a:cxnLst/>
              <a:rect l="l" t="t" r="r" b="b"/>
              <a:pathLst>
                <a:path w="3286125" h="2066925">
                  <a:moveTo>
                    <a:pt x="3285743" y="0"/>
                  </a:moveTo>
                  <a:lnTo>
                    <a:pt x="0" y="0"/>
                  </a:lnTo>
                  <a:lnTo>
                    <a:pt x="0" y="2066543"/>
                  </a:lnTo>
                  <a:lnTo>
                    <a:pt x="3285743" y="2066543"/>
                  </a:lnTo>
                  <a:lnTo>
                    <a:pt x="3285743" y="1753741"/>
                  </a:lnTo>
                  <a:lnTo>
                    <a:pt x="368122" y="1753741"/>
                  </a:lnTo>
                  <a:lnTo>
                    <a:pt x="360108" y="1752143"/>
                  </a:lnTo>
                  <a:lnTo>
                    <a:pt x="326085" y="1729418"/>
                  </a:lnTo>
                  <a:lnTo>
                    <a:pt x="313562" y="1699176"/>
                  </a:lnTo>
                  <a:lnTo>
                    <a:pt x="313562" y="315466"/>
                  </a:lnTo>
                  <a:lnTo>
                    <a:pt x="3285743" y="315466"/>
                  </a:lnTo>
                  <a:lnTo>
                    <a:pt x="3285743" y="0"/>
                  </a:lnTo>
                  <a:close/>
                </a:path>
                <a:path w="3286125" h="2066925">
                  <a:moveTo>
                    <a:pt x="3285743" y="315466"/>
                  </a:moveTo>
                  <a:lnTo>
                    <a:pt x="2971037" y="315466"/>
                  </a:lnTo>
                  <a:lnTo>
                    <a:pt x="2971037" y="1699176"/>
                  </a:lnTo>
                  <a:lnTo>
                    <a:pt x="2969437" y="1707198"/>
                  </a:lnTo>
                  <a:lnTo>
                    <a:pt x="2946717" y="1741215"/>
                  </a:lnTo>
                  <a:lnTo>
                    <a:pt x="2916478" y="1753741"/>
                  </a:lnTo>
                  <a:lnTo>
                    <a:pt x="3285743" y="1753741"/>
                  </a:lnTo>
                  <a:lnTo>
                    <a:pt x="3285743" y="315466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338512" y="3081337"/>
              <a:ext cx="2667000" cy="1447800"/>
            </a:xfrm>
            <a:custGeom>
              <a:avLst/>
              <a:gdLst/>
              <a:ahLst/>
              <a:cxnLst/>
              <a:rect l="l" t="t" r="r" b="b"/>
              <a:pathLst>
                <a:path w="2667000" h="1447800">
                  <a:moveTo>
                    <a:pt x="2667000" y="0"/>
                  </a:moveTo>
                  <a:lnTo>
                    <a:pt x="0" y="0"/>
                  </a:lnTo>
                  <a:lnTo>
                    <a:pt x="0" y="1380128"/>
                  </a:lnTo>
                  <a:lnTo>
                    <a:pt x="0" y="1384573"/>
                  </a:lnTo>
                  <a:lnTo>
                    <a:pt x="13868" y="1421418"/>
                  </a:lnTo>
                  <a:lnTo>
                    <a:pt x="45885" y="1444346"/>
                  </a:lnTo>
                  <a:lnTo>
                    <a:pt x="63233" y="1447800"/>
                  </a:lnTo>
                  <a:lnTo>
                    <a:pt x="2603766" y="1447800"/>
                  </a:lnTo>
                  <a:lnTo>
                    <a:pt x="2640622" y="1433924"/>
                  </a:lnTo>
                  <a:lnTo>
                    <a:pt x="2663545" y="1401916"/>
                  </a:lnTo>
                  <a:lnTo>
                    <a:pt x="2667000" y="1384573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38512" y="3081337"/>
              <a:ext cx="2667000" cy="1447800"/>
            </a:xfrm>
            <a:custGeom>
              <a:avLst/>
              <a:gdLst/>
              <a:ahLst/>
              <a:cxnLst/>
              <a:rect l="l" t="t" r="r" b="b"/>
              <a:pathLst>
                <a:path w="2667000" h="1447800">
                  <a:moveTo>
                    <a:pt x="0" y="1380128"/>
                  </a:moveTo>
                  <a:lnTo>
                    <a:pt x="0" y="0"/>
                  </a:lnTo>
                  <a:lnTo>
                    <a:pt x="2667000" y="0"/>
                  </a:lnTo>
                  <a:lnTo>
                    <a:pt x="2667000" y="1380128"/>
                  </a:lnTo>
                  <a:lnTo>
                    <a:pt x="2667000" y="1384573"/>
                  </a:lnTo>
                  <a:lnTo>
                    <a:pt x="2661843" y="1406023"/>
                  </a:lnTo>
                  <a:lnTo>
                    <a:pt x="2660154" y="1410131"/>
                  </a:lnTo>
                  <a:lnTo>
                    <a:pt x="2647175" y="1427981"/>
                  </a:lnTo>
                  <a:lnTo>
                    <a:pt x="2644038" y="1431121"/>
                  </a:lnTo>
                  <a:lnTo>
                    <a:pt x="2608173" y="1447363"/>
                  </a:lnTo>
                  <a:lnTo>
                    <a:pt x="2603766" y="1447800"/>
                  </a:lnTo>
                  <a:lnTo>
                    <a:pt x="2599321" y="1447800"/>
                  </a:lnTo>
                  <a:lnTo>
                    <a:pt x="67678" y="1447800"/>
                  </a:lnTo>
                  <a:lnTo>
                    <a:pt x="63233" y="1447800"/>
                  </a:lnTo>
                  <a:lnTo>
                    <a:pt x="58826" y="1447363"/>
                  </a:lnTo>
                  <a:lnTo>
                    <a:pt x="22961" y="1431121"/>
                  </a:lnTo>
                  <a:lnTo>
                    <a:pt x="19824" y="1427981"/>
                  </a:lnTo>
                  <a:lnTo>
                    <a:pt x="16675" y="1424835"/>
                  </a:lnTo>
                  <a:lnTo>
                    <a:pt x="13868" y="1421418"/>
                  </a:lnTo>
                  <a:lnTo>
                    <a:pt x="11404" y="1417721"/>
                  </a:lnTo>
                  <a:lnTo>
                    <a:pt x="8940" y="1414030"/>
                  </a:lnTo>
                  <a:lnTo>
                    <a:pt x="0" y="1384573"/>
                  </a:lnTo>
                  <a:lnTo>
                    <a:pt x="0" y="1380128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473445" y="3142172"/>
            <a:ext cx="2174875" cy="1258570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700" spc="-145">
                <a:solidFill>
                  <a:srgbClr val="202020"/>
                </a:solidFill>
                <a:latin typeface="Verdana"/>
                <a:cs typeface="Verdana"/>
              </a:rPr>
              <a:t>Model</a:t>
            </a:r>
            <a:r>
              <a:rPr dirty="0" sz="1700" spc="-210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202020"/>
                </a:solidFill>
                <a:latin typeface="Verdana"/>
                <a:cs typeface="Verdana"/>
              </a:rPr>
              <a:t>Training</a:t>
            </a:r>
            <a:endParaRPr sz="1700">
              <a:latin typeface="Verdana"/>
              <a:cs typeface="Verdana"/>
            </a:endParaRPr>
          </a:p>
          <a:p>
            <a:pPr marL="12700" marR="5080" indent="34290">
              <a:lnSpc>
                <a:spcPts val="1430"/>
              </a:lnSpc>
              <a:spcBef>
                <a:spcPts val="995"/>
              </a:spcBef>
            </a:pPr>
            <a:r>
              <a:rPr dirty="0" sz="1350" spc="-70">
                <a:solidFill>
                  <a:srgbClr val="202020"/>
                </a:solidFill>
                <a:latin typeface="Georgia"/>
                <a:cs typeface="Georgia"/>
              </a:rPr>
              <a:t>custom</a:t>
            </a:r>
            <a:r>
              <a:rPr dirty="0" sz="1350" spc="-1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190">
                <a:solidFill>
                  <a:srgbClr val="202020"/>
                </a:solidFill>
                <a:latin typeface="Georgia"/>
                <a:cs typeface="Georgia"/>
              </a:rPr>
              <a:t>CNN</a:t>
            </a:r>
            <a:r>
              <a:rPr dirty="0" sz="1350" spc="-1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240">
                <a:solidFill>
                  <a:srgbClr val="202020"/>
                </a:solidFill>
                <a:latin typeface="Georgia"/>
                <a:cs typeface="Georgia"/>
              </a:rPr>
              <a:t>+</a:t>
            </a:r>
            <a:r>
              <a:rPr dirty="0" sz="1350" spc="-1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80">
                <a:solidFill>
                  <a:srgbClr val="202020"/>
                </a:solidFill>
                <a:latin typeface="Georgia"/>
                <a:cs typeface="Georgia"/>
              </a:rPr>
              <a:t>fine-tuning</a:t>
            </a:r>
            <a:r>
              <a:rPr dirty="0" sz="1350" spc="-1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of</a:t>
            </a:r>
            <a:r>
              <a:rPr dirty="0" sz="1100" spc="-25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85">
                <a:solidFill>
                  <a:srgbClr val="202020"/>
                </a:solidFill>
                <a:latin typeface="Georgia"/>
                <a:cs typeface="Georgia"/>
              </a:rPr>
              <a:t>pre-</a:t>
            </a:r>
            <a:r>
              <a:rPr dirty="0" sz="1350" spc="-65">
                <a:solidFill>
                  <a:srgbClr val="202020"/>
                </a:solidFill>
                <a:latin typeface="Georgia"/>
                <a:cs typeface="Georgia"/>
              </a:rPr>
              <a:t>trained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60">
                <a:solidFill>
                  <a:srgbClr val="202020"/>
                </a:solidFill>
                <a:latin typeface="Georgia"/>
                <a:cs typeface="Georgia"/>
              </a:rPr>
              <a:t>models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85">
                <a:solidFill>
                  <a:srgbClr val="202020"/>
                </a:solidFill>
                <a:latin typeface="Georgia"/>
                <a:cs typeface="Georgia"/>
              </a:rPr>
              <a:t>(VGG</a:t>
            </a:r>
            <a:r>
              <a:rPr dirty="0" sz="1100" spc="175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350" spc="-50">
                <a:solidFill>
                  <a:srgbClr val="202020"/>
                </a:solidFill>
                <a:latin typeface="Georgia"/>
                <a:cs typeface="Georgia"/>
              </a:rPr>
              <a:t>, 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ResNet</a:t>
            </a:r>
            <a:r>
              <a:rPr dirty="0" sz="1100" spc="160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350" spc="-60">
                <a:solidFill>
                  <a:srgbClr val="202020"/>
                </a:solidFill>
                <a:latin typeface="Georgia"/>
                <a:cs typeface="Georgia"/>
              </a:rPr>
              <a:t>,</a:t>
            </a:r>
            <a:r>
              <a:rPr dirty="0" sz="1350" spc="-4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Georgia"/>
                <a:cs typeface="Georgia"/>
              </a:rPr>
              <a:t>MobileNet, </a:t>
            </a:r>
            <a:r>
              <a:rPr dirty="0" sz="1350" spc="-75">
                <a:solidFill>
                  <a:srgbClr val="202020"/>
                </a:solidFill>
                <a:latin typeface="Georgia"/>
                <a:cs typeface="Georgia"/>
              </a:rPr>
              <a:t>InceptionV</a:t>
            </a:r>
            <a:r>
              <a:rPr dirty="0" sz="1100" spc="185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60">
                <a:solidFill>
                  <a:srgbClr val="202020"/>
                </a:solidFill>
                <a:latin typeface="Georgia"/>
                <a:cs typeface="Georgia"/>
              </a:rPr>
              <a:t>,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75">
                <a:solidFill>
                  <a:srgbClr val="202020"/>
                </a:solidFill>
                <a:latin typeface="Georgia"/>
                <a:cs typeface="Georgia"/>
              </a:rPr>
              <a:t>EfficientNetV</a:t>
            </a:r>
            <a:r>
              <a:rPr dirty="0" sz="1100" spc="24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202020"/>
                </a:solidFill>
                <a:latin typeface="Georgia"/>
                <a:cs typeface="Georgia"/>
              </a:rPr>
              <a:t>B</a:t>
            </a:r>
            <a:r>
              <a:rPr dirty="0" sz="1100" spc="24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25">
                <a:solidFill>
                  <a:srgbClr val="202020"/>
                </a:solidFill>
                <a:latin typeface="Georgia"/>
                <a:cs typeface="Georgia"/>
              </a:rPr>
              <a:t>).</a:t>
            </a:r>
            <a:endParaRPr sz="1350">
              <a:latin typeface="Georgia"/>
              <a:cs typeface="Georgi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849111" y="2694432"/>
            <a:ext cx="3295015" cy="2143125"/>
            <a:chOff x="5849111" y="2694432"/>
            <a:chExt cx="3295015" cy="2143125"/>
          </a:xfrm>
        </p:grpSpPr>
        <p:sp>
          <p:nvSpPr>
            <p:cNvPr id="21" name="object 21" descr=""/>
            <p:cNvSpPr/>
            <p:nvPr/>
          </p:nvSpPr>
          <p:spPr>
            <a:xfrm>
              <a:off x="5849111" y="2694432"/>
              <a:ext cx="3295015" cy="685800"/>
            </a:xfrm>
            <a:custGeom>
              <a:avLst/>
              <a:gdLst/>
              <a:ahLst/>
              <a:cxnLst/>
              <a:rect l="l" t="t" r="r" b="b"/>
              <a:pathLst>
                <a:path w="3295015" h="685800">
                  <a:moveTo>
                    <a:pt x="3294887" y="0"/>
                  </a:moveTo>
                  <a:lnTo>
                    <a:pt x="0" y="0"/>
                  </a:lnTo>
                  <a:lnTo>
                    <a:pt x="0" y="685799"/>
                  </a:lnTo>
                  <a:lnTo>
                    <a:pt x="3294887" y="685799"/>
                  </a:lnTo>
                  <a:lnTo>
                    <a:pt x="3294887" y="372617"/>
                  </a:lnTo>
                  <a:lnTo>
                    <a:pt x="313562" y="372617"/>
                  </a:lnTo>
                  <a:lnTo>
                    <a:pt x="313562" y="360273"/>
                  </a:lnTo>
                  <a:lnTo>
                    <a:pt x="333585" y="322851"/>
                  </a:lnTo>
                  <a:lnTo>
                    <a:pt x="358368" y="315467"/>
                  </a:lnTo>
                  <a:lnTo>
                    <a:pt x="3294887" y="315467"/>
                  </a:lnTo>
                  <a:lnTo>
                    <a:pt x="3294887" y="0"/>
                  </a:lnTo>
                  <a:close/>
                </a:path>
                <a:path w="3295015" h="685800">
                  <a:moveTo>
                    <a:pt x="3294887" y="315467"/>
                  </a:moveTo>
                  <a:lnTo>
                    <a:pt x="2935757" y="315467"/>
                  </a:lnTo>
                  <a:lnTo>
                    <a:pt x="2944696" y="316289"/>
                  </a:lnTo>
                  <a:lnTo>
                    <a:pt x="2952957" y="318750"/>
                  </a:lnTo>
                  <a:lnTo>
                    <a:pt x="2979741" y="351334"/>
                  </a:lnTo>
                  <a:lnTo>
                    <a:pt x="2980562" y="360273"/>
                  </a:lnTo>
                  <a:lnTo>
                    <a:pt x="2980562" y="372617"/>
                  </a:lnTo>
                  <a:lnTo>
                    <a:pt x="3294887" y="372617"/>
                  </a:lnTo>
                  <a:lnTo>
                    <a:pt x="3294887" y="315467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157912" y="3005137"/>
              <a:ext cx="2676525" cy="66675"/>
            </a:xfrm>
            <a:custGeom>
              <a:avLst/>
              <a:gdLst/>
              <a:ahLst/>
              <a:cxnLst/>
              <a:rect l="l" t="t" r="r" b="b"/>
              <a:pathLst>
                <a:path w="2676525" h="66675">
                  <a:moveTo>
                    <a:pt x="2633535" y="0"/>
                  </a:moveTo>
                  <a:lnTo>
                    <a:pt x="42989" y="0"/>
                  </a:lnTo>
                  <a:lnTo>
                    <a:pt x="36664" y="1257"/>
                  </a:lnTo>
                  <a:lnTo>
                    <a:pt x="6286" y="24523"/>
                  </a:lnTo>
                  <a:lnTo>
                    <a:pt x="0" y="42989"/>
                  </a:lnTo>
                  <a:lnTo>
                    <a:pt x="0" y="66675"/>
                  </a:lnTo>
                  <a:lnTo>
                    <a:pt x="2676525" y="66675"/>
                  </a:lnTo>
                  <a:lnTo>
                    <a:pt x="2676525" y="42989"/>
                  </a:lnTo>
                  <a:lnTo>
                    <a:pt x="2657360" y="9867"/>
                  </a:lnTo>
                  <a:lnTo>
                    <a:pt x="2633535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157912" y="3005137"/>
              <a:ext cx="2676525" cy="66675"/>
            </a:xfrm>
            <a:custGeom>
              <a:avLst/>
              <a:gdLst/>
              <a:ahLst/>
              <a:cxnLst/>
              <a:rect l="l" t="t" r="r" b="b"/>
              <a:pathLst>
                <a:path w="2676525" h="66675">
                  <a:moveTo>
                    <a:pt x="0" y="66675"/>
                  </a:moveTo>
                  <a:lnTo>
                    <a:pt x="0" y="49568"/>
                  </a:lnTo>
                  <a:lnTo>
                    <a:pt x="0" y="42989"/>
                  </a:lnTo>
                  <a:lnTo>
                    <a:pt x="1257" y="36664"/>
                  </a:lnTo>
                  <a:lnTo>
                    <a:pt x="3771" y="30594"/>
                  </a:lnTo>
                  <a:lnTo>
                    <a:pt x="6286" y="24523"/>
                  </a:lnTo>
                  <a:lnTo>
                    <a:pt x="9867" y="19164"/>
                  </a:lnTo>
                  <a:lnTo>
                    <a:pt x="14516" y="14516"/>
                  </a:lnTo>
                  <a:lnTo>
                    <a:pt x="19164" y="9867"/>
                  </a:lnTo>
                  <a:lnTo>
                    <a:pt x="24523" y="6286"/>
                  </a:lnTo>
                  <a:lnTo>
                    <a:pt x="30594" y="3771"/>
                  </a:lnTo>
                  <a:lnTo>
                    <a:pt x="36664" y="1257"/>
                  </a:lnTo>
                  <a:lnTo>
                    <a:pt x="42989" y="0"/>
                  </a:lnTo>
                  <a:lnTo>
                    <a:pt x="49568" y="0"/>
                  </a:lnTo>
                  <a:lnTo>
                    <a:pt x="2626956" y="0"/>
                  </a:lnTo>
                  <a:lnTo>
                    <a:pt x="2633535" y="0"/>
                  </a:lnTo>
                  <a:lnTo>
                    <a:pt x="2639860" y="1257"/>
                  </a:lnTo>
                  <a:lnTo>
                    <a:pt x="2645930" y="3771"/>
                  </a:lnTo>
                  <a:lnTo>
                    <a:pt x="2652001" y="6286"/>
                  </a:lnTo>
                  <a:lnTo>
                    <a:pt x="2672753" y="30594"/>
                  </a:lnTo>
                  <a:lnTo>
                    <a:pt x="2675267" y="36664"/>
                  </a:lnTo>
                  <a:lnTo>
                    <a:pt x="2676525" y="42989"/>
                  </a:lnTo>
                  <a:lnTo>
                    <a:pt x="2676525" y="49568"/>
                  </a:lnTo>
                  <a:lnTo>
                    <a:pt x="2676525" y="66675"/>
                  </a:lnTo>
                  <a:lnTo>
                    <a:pt x="0" y="66675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849111" y="2770633"/>
              <a:ext cx="3295015" cy="2066925"/>
            </a:xfrm>
            <a:custGeom>
              <a:avLst/>
              <a:gdLst/>
              <a:ahLst/>
              <a:cxnLst/>
              <a:rect l="l" t="t" r="r" b="b"/>
              <a:pathLst>
                <a:path w="3295015" h="2066925">
                  <a:moveTo>
                    <a:pt x="3294887" y="0"/>
                  </a:moveTo>
                  <a:lnTo>
                    <a:pt x="0" y="0"/>
                  </a:lnTo>
                  <a:lnTo>
                    <a:pt x="0" y="2066543"/>
                  </a:lnTo>
                  <a:lnTo>
                    <a:pt x="3294887" y="2066543"/>
                  </a:lnTo>
                  <a:lnTo>
                    <a:pt x="3294887" y="1753741"/>
                  </a:lnTo>
                  <a:lnTo>
                    <a:pt x="368122" y="1753741"/>
                  </a:lnTo>
                  <a:lnTo>
                    <a:pt x="360108" y="1752143"/>
                  </a:lnTo>
                  <a:lnTo>
                    <a:pt x="326085" y="1729418"/>
                  </a:lnTo>
                  <a:lnTo>
                    <a:pt x="313562" y="1699176"/>
                  </a:lnTo>
                  <a:lnTo>
                    <a:pt x="313562" y="315466"/>
                  </a:lnTo>
                  <a:lnTo>
                    <a:pt x="3294887" y="315466"/>
                  </a:lnTo>
                  <a:lnTo>
                    <a:pt x="3294887" y="0"/>
                  </a:lnTo>
                  <a:close/>
                </a:path>
                <a:path w="3295015" h="2066925">
                  <a:moveTo>
                    <a:pt x="3294887" y="315466"/>
                  </a:moveTo>
                  <a:lnTo>
                    <a:pt x="2980562" y="315466"/>
                  </a:lnTo>
                  <a:lnTo>
                    <a:pt x="2980562" y="1699176"/>
                  </a:lnTo>
                  <a:lnTo>
                    <a:pt x="2978962" y="1707198"/>
                  </a:lnTo>
                  <a:lnTo>
                    <a:pt x="2956229" y="1741215"/>
                  </a:lnTo>
                  <a:lnTo>
                    <a:pt x="2925990" y="1753741"/>
                  </a:lnTo>
                  <a:lnTo>
                    <a:pt x="3294887" y="1753741"/>
                  </a:lnTo>
                  <a:lnTo>
                    <a:pt x="3294887" y="315466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157912" y="3081337"/>
              <a:ext cx="2676525" cy="1447800"/>
            </a:xfrm>
            <a:custGeom>
              <a:avLst/>
              <a:gdLst/>
              <a:ahLst/>
              <a:cxnLst/>
              <a:rect l="l" t="t" r="r" b="b"/>
              <a:pathLst>
                <a:path w="2676525" h="1447800">
                  <a:moveTo>
                    <a:pt x="2676525" y="0"/>
                  </a:moveTo>
                  <a:lnTo>
                    <a:pt x="0" y="0"/>
                  </a:lnTo>
                  <a:lnTo>
                    <a:pt x="0" y="1380128"/>
                  </a:lnTo>
                  <a:lnTo>
                    <a:pt x="0" y="1384573"/>
                  </a:lnTo>
                  <a:lnTo>
                    <a:pt x="13868" y="1421418"/>
                  </a:lnTo>
                  <a:lnTo>
                    <a:pt x="45885" y="1444346"/>
                  </a:lnTo>
                  <a:lnTo>
                    <a:pt x="63233" y="1447800"/>
                  </a:lnTo>
                  <a:lnTo>
                    <a:pt x="2613291" y="1447800"/>
                  </a:lnTo>
                  <a:lnTo>
                    <a:pt x="2650147" y="1433924"/>
                  </a:lnTo>
                  <a:lnTo>
                    <a:pt x="2673070" y="1401916"/>
                  </a:lnTo>
                  <a:lnTo>
                    <a:pt x="2676525" y="1384573"/>
                  </a:lnTo>
                  <a:lnTo>
                    <a:pt x="2676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157912" y="3081337"/>
              <a:ext cx="2676525" cy="1447800"/>
            </a:xfrm>
            <a:custGeom>
              <a:avLst/>
              <a:gdLst/>
              <a:ahLst/>
              <a:cxnLst/>
              <a:rect l="l" t="t" r="r" b="b"/>
              <a:pathLst>
                <a:path w="2676525" h="1447800">
                  <a:moveTo>
                    <a:pt x="0" y="1380128"/>
                  </a:moveTo>
                  <a:lnTo>
                    <a:pt x="0" y="0"/>
                  </a:lnTo>
                  <a:lnTo>
                    <a:pt x="2676525" y="0"/>
                  </a:lnTo>
                  <a:lnTo>
                    <a:pt x="2676525" y="1380128"/>
                  </a:lnTo>
                  <a:lnTo>
                    <a:pt x="2676525" y="1384573"/>
                  </a:lnTo>
                  <a:lnTo>
                    <a:pt x="2671368" y="1406023"/>
                  </a:lnTo>
                  <a:lnTo>
                    <a:pt x="2669679" y="1410131"/>
                  </a:lnTo>
                  <a:lnTo>
                    <a:pt x="2656700" y="1427981"/>
                  </a:lnTo>
                  <a:lnTo>
                    <a:pt x="2653563" y="1431121"/>
                  </a:lnTo>
                  <a:lnTo>
                    <a:pt x="2617698" y="1447363"/>
                  </a:lnTo>
                  <a:lnTo>
                    <a:pt x="2613291" y="1447800"/>
                  </a:lnTo>
                  <a:lnTo>
                    <a:pt x="2608846" y="1447800"/>
                  </a:lnTo>
                  <a:lnTo>
                    <a:pt x="67678" y="1447800"/>
                  </a:lnTo>
                  <a:lnTo>
                    <a:pt x="63233" y="1447800"/>
                  </a:lnTo>
                  <a:lnTo>
                    <a:pt x="58826" y="1447363"/>
                  </a:lnTo>
                  <a:lnTo>
                    <a:pt x="22961" y="1431121"/>
                  </a:lnTo>
                  <a:lnTo>
                    <a:pt x="19824" y="1427981"/>
                  </a:lnTo>
                  <a:lnTo>
                    <a:pt x="16675" y="1424835"/>
                  </a:lnTo>
                  <a:lnTo>
                    <a:pt x="13868" y="1421418"/>
                  </a:lnTo>
                  <a:lnTo>
                    <a:pt x="11404" y="1417721"/>
                  </a:lnTo>
                  <a:lnTo>
                    <a:pt x="8940" y="1414030"/>
                  </a:lnTo>
                  <a:lnTo>
                    <a:pt x="6845" y="1410131"/>
                  </a:lnTo>
                  <a:lnTo>
                    <a:pt x="5143" y="1406023"/>
                  </a:lnTo>
                  <a:lnTo>
                    <a:pt x="3441" y="1401916"/>
                  </a:lnTo>
                  <a:lnTo>
                    <a:pt x="2171" y="1397689"/>
                  </a:lnTo>
                  <a:lnTo>
                    <a:pt x="1295" y="1393328"/>
                  </a:lnTo>
                  <a:lnTo>
                    <a:pt x="431" y="1388973"/>
                  </a:lnTo>
                  <a:lnTo>
                    <a:pt x="0" y="1384573"/>
                  </a:lnTo>
                  <a:lnTo>
                    <a:pt x="0" y="1380128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298501" y="3263499"/>
            <a:ext cx="1416050" cy="50800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445"/>
              </a:spcBef>
            </a:pPr>
            <a:r>
              <a:rPr dirty="0" sz="1700" spc="-145">
                <a:solidFill>
                  <a:srgbClr val="202020"/>
                </a:solidFill>
                <a:latin typeface="Verdana"/>
                <a:cs typeface="Verdana"/>
              </a:rPr>
              <a:t>Model</a:t>
            </a:r>
            <a:r>
              <a:rPr dirty="0" sz="1700" spc="-200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dirty="0" sz="1700" spc="-180">
                <a:solidFill>
                  <a:srgbClr val="202020"/>
                </a:solidFill>
                <a:latin typeface="Verdana"/>
                <a:cs typeface="Verdana"/>
              </a:rPr>
              <a:t>Saving</a:t>
            </a:r>
            <a:r>
              <a:rPr dirty="0" sz="1700" spc="-200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dirty="0" sz="1700" spc="-135">
                <a:solidFill>
                  <a:srgbClr val="202020"/>
                </a:solidFill>
                <a:latin typeface="Verdana"/>
                <a:cs typeface="Verdana"/>
              </a:rPr>
              <a:t>&amp; </a:t>
            </a:r>
            <a:r>
              <a:rPr dirty="0" sz="1700" spc="-70">
                <a:solidFill>
                  <a:srgbClr val="202020"/>
                </a:solidFill>
                <a:latin typeface="Verdana"/>
                <a:cs typeface="Verdana"/>
              </a:rPr>
              <a:t>Deployment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298495" y="3851743"/>
            <a:ext cx="2288540" cy="41592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 indent="34290">
              <a:lnSpc>
                <a:spcPts val="1430"/>
              </a:lnSpc>
              <a:spcBef>
                <a:spcPts val="325"/>
              </a:spcBef>
            </a:pPr>
            <a:r>
              <a:rPr dirty="0" sz="1350" spc="-50">
                <a:solidFill>
                  <a:srgbClr val="202020"/>
                </a:solidFill>
                <a:latin typeface="Georgia"/>
                <a:cs typeface="Georgia"/>
              </a:rPr>
              <a:t>saved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Georgia"/>
                <a:cs typeface="Georgia"/>
              </a:rPr>
              <a:t>best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60">
                <a:solidFill>
                  <a:srgbClr val="202020"/>
                </a:solidFill>
                <a:latin typeface="Georgia"/>
                <a:cs typeface="Georgia"/>
              </a:rPr>
              <a:t>models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95">
                <a:solidFill>
                  <a:srgbClr val="202020"/>
                </a:solidFill>
                <a:latin typeface="Georgia"/>
                <a:cs typeface="Georgia"/>
              </a:rPr>
              <a:t>in</a:t>
            </a:r>
            <a:r>
              <a:rPr dirty="0" sz="1350" spc="-4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>
                <a:solidFill>
                  <a:srgbClr val="202020"/>
                </a:solidFill>
                <a:latin typeface="Georgia"/>
                <a:cs typeface="Georgia"/>
              </a:rPr>
              <a:t>.h</a:t>
            </a:r>
            <a:r>
              <a:rPr dirty="0" sz="1100" spc="140">
                <a:solidFill>
                  <a:srgbClr val="202020"/>
                </a:solidFill>
                <a:latin typeface="Times New Roman"/>
                <a:cs typeface="Times New Roman"/>
              </a:rPr>
              <a:t>  </a:t>
            </a:r>
            <a:r>
              <a:rPr dirty="0" sz="1350" spc="-200">
                <a:solidFill>
                  <a:srgbClr val="202020"/>
                </a:solidFill>
                <a:latin typeface="Georgia"/>
                <a:cs typeface="Georgia"/>
              </a:rPr>
              <a:t>/</a:t>
            </a:r>
            <a:r>
              <a:rPr dirty="0" sz="1350" spc="-40">
                <a:solidFill>
                  <a:srgbClr val="202020"/>
                </a:solidFill>
                <a:latin typeface="Georgia"/>
                <a:cs typeface="Georgia"/>
              </a:rPr>
              <a:t> .keras </a:t>
            </a:r>
            <a:r>
              <a:rPr dirty="0" sz="1350" spc="-75">
                <a:solidFill>
                  <a:srgbClr val="202020"/>
                </a:solidFill>
                <a:latin typeface="Georgia"/>
                <a:cs typeface="Georgia"/>
              </a:rPr>
              <a:t>and</a:t>
            </a:r>
            <a:r>
              <a:rPr dirty="0" sz="1350" spc="-1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65">
                <a:solidFill>
                  <a:srgbClr val="202020"/>
                </a:solidFill>
                <a:latin typeface="Georgia"/>
                <a:cs typeface="Georgia"/>
              </a:rPr>
              <a:t>integrated</a:t>
            </a:r>
            <a:r>
              <a:rPr dirty="0" sz="1350" spc="-1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80">
                <a:solidFill>
                  <a:srgbClr val="202020"/>
                </a:solidFill>
                <a:latin typeface="Georgia"/>
                <a:cs typeface="Georgia"/>
              </a:rPr>
              <a:t>with</a:t>
            </a:r>
            <a:r>
              <a:rPr dirty="0" sz="1350" spc="-5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dirty="0" sz="1350" spc="-10">
                <a:solidFill>
                  <a:srgbClr val="202020"/>
                </a:solidFill>
                <a:latin typeface="Georgia"/>
                <a:cs typeface="Georgia"/>
              </a:rPr>
              <a:t>Streamlit.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628775" y="2819400"/>
            <a:ext cx="438150" cy="438150"/>
          </a:xfrm>
          <a:custGeom>
            <a:avLst/>
            <a:gdLst/>
            <a:ahLst/>
            <a:cxnLst/>
            <a:rect l="l" t="t" r="r" b="b"/>
            <a:pathLst>
              <a:path w="438150" h="438150">
                <a:moveTo>
                  <a:pt x="226250" y="0"/>
                </a:moveTo>
                <a:lnTo>
                  <a:pt x="211899" y="0"/>
                </a:lnTo>
                <a:lnTo>
                  <a:pt x="204736" y="355"/>
                </a:lnTo>
                <a:lnTo>
                  <a:pt x="162344" y="7353"/>
                </a:lnTo>
                <a:lnTo>
                  <a:pt x="122135" y="22479"/>
                </a:lnTo>
                <a:lnTo>
                  <a:pt x="85636" y="45173"/>
                </a:lnTo>
                <a:lnTo>
                  <a:pt x="54279" y="74549"/>
                </a:lnTo>
                <a:lnTo>
                  <a:pt x="29248" y="109474"/>
                </a:lnTo>
                <a:lnTo>
                  <a:pt x="11518" y="148615"/>
                </a:lnTo>
                <a:lnTo>
                  <a:pt x="1752" y="190461"/>
                </a:lnTo>
                <a:lnTo>
                  <a:pt x="0" y="211899"/>
                </a:lnTo>
                <a:lnTo>
                  <a:pt x="0" y="226250"/>
                </a:lnTo>
                <a:lnTo>
                  <a:pt x="5613" y="268859"/>
                </a:lnTo>
                <a:lnTo>
                  <a:pt x="19418" y="309537"/>
                </a:lnTo>
                <a:lnTo>
                  <a:pt x="40906" y="346748"/>
                </a:lnTo>
                <a:lnTo>
                  <a:pt x="69240" y="379056"/>
                </a:lnTo>
                <a:lnTo>
                  <a:pt x="103327" y="405218"/>
                </a:lnTo>
                <a:lnTo>
                  <a:pt x="141871" y="424218"/>
                </a:lnTo>
                <a:lnTo>
                  <a:pt x="183375" y="435343"/>
                </a:lnTo>
                <a:lnTo>
                  <a:pt x="211899" y="438150"/>
                </a:lnTo>
                <a:lnTo>
                  <a:pt x="226250" y="438150"/>
                </a:lnTo>
                <a:lnTo>
                  <a:pt x="268859" y="432536"/>
                </a:lnTo>
                <a:lnTo>
                  <a:pt x="309537" y="418731"/>
                </a:lnTo>
                <a:lnTo>
                  <a:pt x="346760" y="397243"/>
                </a:lnTo>
                <a:lnTo>
                  <a:pt x="379056" y="368909"/>
                </a:lnTo>
                <a:lnTo>
                  <a:pt x="405218" y="334822"/>
                </a:lnTo>
                <a:lnTo>
                  <a:pt x="424218" y="296278"/>
                </a:lnTo>
                <a:lnTo>
                  <a:pt x="435343" y="254774"/>
                </a:lnTo>
                <a:lnTo>
                  <a:pt x="438150" y="226250"/>
                </a:lnTo>
                <a:lnTo>
                  <a:pt x="438150" y="219075"/>
                </a:lnTo>
                <a:lnTo>
                  <a:pt x="438150" y="211899"/>
                </a:lnTo>
                <a:lnTo>
                  <a:pt x="432536" y="169291"/>
                </a:lnTo>
                <a:lnTo>
                  <a:pt x="418731" y="128612"/>
                </a:lnTo>
                <a:lnTo>
                  <a:pt x="397243" y="91389"/>
                </a:lnTo>
                <a:lnTo>
                  <a:pt x="368909" y="59093"/>
                </a:lnTo>
                <a:lnTo>
                  <a:pt x="334822" y="32931"/>
                </a:lnTo>
                <a:lnTo>
                  <a:pt x="296278" y="13931"/>
                </a:lnTo>
                <a:lnTo>
                  <a:pt x="254774" y="2806"/>
                </a:lnTo>
                <a:lnTo>
                  <a:pt x="233413" y="355"/>
                </a:lnTo>
                <a:lnTo>
                  <a:pt x="226250" y="0"/>
                </a:lnTo>
                <a:close/>
              </a:path>
            </a:pathLst>
          </a:custGeom>
          <a:solidFill>
            <a:srgbClr val="CD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782013" y="2930751"/>
            <a:ext cx="128270" cy="23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4457700" y="2819400"/>
            <a:ext cx="428625" cy="438150"/>
          </a:xfrm>
          <a:custGeom>
            <a:avLst/>
            <a:gdLst/>
            <a:ahLst/>
            <a:cxnLst/>
            <a:rect l="l" t="t" r="r" b="b"/>
            <a:pathLst>
              <a:path w="428625" h="438150">
                <a:moveTo>
                  <a:pt x="221335" y="0"/>
                </a:moveTo>
                <a:lnTo>
                  <a:pt x="207289" y="0"/>
                </a:lnTo>
                <a:lnTo>
                  <a:pt x="200291" y="342"/>
                </a:lnTo>
                <a:lnTo>
                  <a:pt x="158813" y="7188"/>
                </a:lnTo>
                <a:lnTo>
                  <a:pt x="119468" y="21996"/>
                </a:lnTo>
                <a:lnTo>
                  <a:pt x="83781" y="44196"/>
                </a:lnTo>
                <a:lnTo>
                  <a:pt x="53098" y="72923"/>
                </a:lnTo>
                <a:lnTo>
                  <a:pt x="28613" y="107099"/>
                </a:lnTo>
                <a:lnTo>
                  <a:pt x="11264" y="145389"/>
                </a:lnTo>
                <a:lnTo>
                  <a:pt x="1727" y="186321"/>
                </a:lnTo>
                <a:lnTo>
                  <a:pt x="0" y="207289"/>
                </a:lnTo>
                <a:lnTo>
                  <a:pt x="0" y="223837"/>
                </a:lnTo>
                <a:lnTo>
                  <a:pt x="0" y="230860"/>
                </a:lnTo>
                <a:lnTo>
                  <a:pt x="5486" y="272529"/>
                </a:lnTo>
                <a:lnTo>
                  <a:pt x="18999" y="312331"/>
                </a:lnTo>
                <a:lnTo>
                  <a:pt x="40017" y="348742"/>
                </a:lnTo>
                <a:lnTo>
                  <a:pt x="67729" y="380339"/>
                </a:lnTo>
                <a:lnTo>
                  <a:pt x="101079" y="405930"/>
                </a:lnTo>
                <a:lnTo>
                  <a:pt x="138785" y="424522"/>
                </a:lnTo>
                <a:lnTo>
                  <a:pt x="179387" y="435406"/>
                </a:lnTo>
                <a:lnTo>
                  <a:pt x="207289" y="438150"/>
                </a:lnTo>
                <a:lnTo>
                  <a:pt x="221335" y="438150"/>
                </a:lnTo>
                <a:lnTo>
                  <a:pt x="263004" y="432663"/>
                </a:lnTo>
                <a:lnTo>
                  <a:pt x="302806" y="419150"/>
                </a:lnTo>
                <a:lnTo>
                  <a:pt x="339217" y="398132"/>
                </a:lnTo>
                <a:lnTo>
                  <a:pt x="370814" y="370408"/>
                </a:lnTo>
                <a:lnTo>
                  <a:pt x="396405" y="337070"/>
                </a:lnTo>
                <a:lnTo>
                  <a:pt x="414997" y="299364"/>
                </a:lnTo>
                <a:lnTo>
                  <a:pt x="425881" y="258762"/>
                </a:lnTo>
                <a:lnTo>
                  <a:pt x="428625" y="230860"/>
                </a:lnTo>
                <a:lnTo>
                  <a:pt x="428625" y="207289"/>
                </a:lnTo>
                <a:lnTo>
                  <a:pt x="423138" y="165620"/>
                </a:lnTo>
                <a:lnTo>
                  <a:pt x="409625" y="125818"/>
                </a:lnTo>
                <a:lnTo>
                  <a:pt x="388607" y="89408"/>
                </a:lnTo>
                <a:lnTo>
                  <a:pt x="360883" y="57810"/>
                </a:lnTo>
                <a:lnTo>
                  <a:pt x="327545" y="32219"/>
                </a:lnTo>
                <a:lnTo>
                  <a:pt x="289839" y="13627"/>
                </a:lnTo>
                <a:lnTo>
                  <a:pt x="249237" y="2743"/>
                </a:lnTo>
                <a:lnTo>
                  <a:pt x="228333" y="342"/>
                </a:lnTo>
                <a:lnTo>
                  <a:pt x="221335" y="0"/>
                </a:lnTo>
                <a:close/>
              </a:path>
            </a:pathLst>
          </a:custGeom>
          <a:solidFill>
            <a:srgbClr val="CD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4606925" y="2930751"/>
            <a:ext cx="128270" cy="23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7277100" y="2819400"/>
            <a:ext cx="438150" cy="438150"/>
          </a:xfrm>
          <a:custGeom>
            <a:avLst/>
            <a:gdLst/>
            <a:ahLst/>
            <a:cxnLst/>
            <a:rect l="l" t="t" r="r" b="b"/>
            <a:pathLst>
              <a:path w="438150" h="438150">
                <a:moveTo>
                  <a:pt x="226250" y="0"/>
                </a:moveTo>
                <a:lnTo>
                  <a:pt x="211899" y="0"/>
                </a:lnTo>
                <a:lnTo>
                  <a:pt x="204736" y="355"/>
                </a:lnTo>
                <a:lnTo>
                  <a:pt x="162344" y="7353"/>
                </a:lnTo>
                <a:lnTo>
                  <a:pt x="122123" y="22479"/>
                </a:lnTo>
                <a:lnTo>
                  <a:pt x="85636" y="45173"/>
                </a:lnTo>
                <a:lnTo>
                  <a:pt x="54279" y="74549"/>
                </a:lnTo>
                <a:lnTo>
                  <a:pt x="29248" y="109474"/>
                </a:lnTo>
                <a:lnTo>
                  <a:pt x="11518" y="148615"/>
                </a:lnTo>
                <a:lnTo>
                  <a:pt x="1752" y="190461"/>
                </a:lnTo>
                <a:lnTo>
                  <a:pt x="0" y="211899"/>
                </a:lnTo>
                <a:lnTo>
                  <a:pt x="0" y="226250"/>
                </a:lnTo>
                <a:lnTo>
                  <a:pt x="5613" y="268859"/>
                </a:lnTo>
                <a:lnTo>
                  <a:pt x="19418" y="309537"/>
                </a:lnTo>
                <a:lnTo>
                  <a:pt x="40906" y="346748"/>
                </a:lnTo>
                <a:lnTo>
                  <a:pt x="69240" y="379056"/>
                </a:lnTo>
                <a:lnTo>
                  <a:pt x="103327" y="405218"/>
                </a:lnTo>
                <a:lnTo>
                  <a:pt x="141871" y="424218"/>
                </a:lnTo>
                <a:lnTo>
                  <a:pt x="183375" y="435343"/>
                </a:lnTo>
                <a:lnTo>
                  <a:pt x="211899" y="438150"/>
                </a:lnTo>
                <a:lnTo>
                  <a:pt x="226250" y="438150"/>
                </a:lnTo>
                <a:lnTo>
                  <a:pt x="268859" y="432536"/>
                </a:lnTo>
                <a:lnTo>
                  <a:pt x="309537" y="418731"/>
                </a:lnTo>
                <a:lnTo>
                  <a:pt x="346748" y="397243"/>
                </a:lnTo>
                <a:lnTo>
                  <a:pt x="379056" y="368909"/>
                </a:lnTo>
                <a:lnTo>
                  <a:pt x="405218" y="334822"/>
                </a:lnTo>
                <a:lnTo>
                  <a:pt x="424218" y="296278"/>
                </a:lnTo>
                <a:lnTo>
                  <a:pt x="435343" y="254774"/>
                </a:lnTo>
                <a:lnTo>
                  <a:pt x="438150" y="226250"/>
                </a:lnTo>
                <a:lnTo>
                  <a:pt x="438150" y="219075"/>
                </a:lnTo>
                <a:lnTo>
                  <a:pt x="438150" y="211899"/>
                </a:lnTo>
                <a:lnTo>
                  <a:pt x="432536" y="169291"/>
                </a:lnTo>
                <a:lnTo>
                  <a:pt x="418731" y="128612"/>
                </a:lnTo>
                <a:lnTo>
                  <a:pt x="397243" y="91389"/>
                </a:lnTo>
                <a:lnTo>
                  <a:pt x="368909" y="59093"/>
                </a:lnTo>
                <a:lnTo>
                  <a:pt x="334822" y="32931"/>
                </a:lnTo>
                <a:lnTo>
                  <a:pt x="296278" y="13931"/>
                </a:lnTo>
                <a:lnTo>
                  <a:pt x="254774" y="2806"/>
                </a:lnTo>
                <a:lnTo>
                  <a:pt x="233413" y="355"/>
                </a:lnTo>
                <a:lnTo>
                  <a:pt x="226250" y="0"/>
                </a:lnTo>
                <a:close/>
              </a:path>
            </a:pathLst>
          </a:custGeom>
          <a:solidFill>
            <a:srgbClr val="CD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7431976" y="2930751"/>
            <a:ext cx="128270" cy="23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344025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209" y="745528"/>
            <a:ext cx="5009515" cy="5334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00" spc="170">
                <a:latin typeface="Times New Roman"/>
                <a:cs typeface="Times New Roman"/>
              </a:rPr>
              <a:t>  </a:t>
            </a:r>
            <a:r>
              <a:rPr dirty="0" sz="3300" spc="-135"/>
              <a:t>.</a:t>
            </a:r>
            <a:r>
              <a:rPr dirty="0" sz="3300" spc="-340"/>
              <a:t> </a:t>
            </a:r>
            <a:r>
              <a:rPr dirty="0" sz="3300" spc="-229"/>
              <a:t>Model</a:t>
            </a:r>
            <a:r>
              <a:rPr dirty="0" sz="3300" spc="-350"/>
              <a:t> </a:t>
            </a:r>
            <a:r>
              <a:rPr dirty="0" sz="3300" spc="-185"/>
              <a:t>Performance</a:t>
            </a:r>
            <a:r>
              <a:rPr dirty="0" sz="3300" spc="-345"/>
              <a:t> </a:t>
            </a:r>
            <a:r>
              <a:rPr dirty="0" sz="3300" spc="-180"/>
              <a:t>Table</a:t>
            </a:r>
            <a:endParaRPr sz="3300">
              <a:latin typeface="Times New Roman"/>
              <a:cs typeface="Times New Roman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504824" y="1419224"/>
          <a:ext cx="8410575" cy="2686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8125"/>
                <a:gridCol w="2762250"/>
                <a:gridCol w="2778125"/>
              </a:tblGrid>
              <a:tr h="38100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10">
                          <a:solidFill>
                            <a:srgbClr val="00070E"/>
                          </a:solidFill>
                          <a:latin typeface="Lucida Sans Unicode"/>
                          <a:cs typeface="Lucida Sans Unicode"/>
                        </a:rPr>
                        <a:t>Model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0459BA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20">
                          <a:solidFill>
                            <a:srgbClr val="00070E"/>
                          </a:solidFill>
                          <a:latin typeface="Lucida Sans Unicode"/>
                          <a:cs typeface="Lucida Sans Unicode"/>
                        </a:rPr>
                        <a:t>Type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0459BA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155">
                          <a:solidFill>
                            <a:srgbClr val="00070E"/>
                          </a:solidFill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350" spc="-125">
                          <a:solidFill>
                            <a:srgbClr val="00070E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50" spc="-10">
                          <a:solidFill>
                            <a:srgbClr val="00070E"/>
                          </a:solidFill>
                          <a:latin typeface="Lucida Sans Unicode"/>
                          <a:cs typeface="Lucida Sans Unicode"/>
                        </a:rPr>
                        <a:t>Accuracy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0459B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Custom</a:t>
                      </a:r>
                      <a:r>
                        <a:rPr dirty="0" sz="1350" spc="-2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-25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CNN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9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From</a:t>
                      </a:r>
                      <a:r>
                        <a:rPr dirty="0" sz="1350" spc="15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-1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Scratch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100" spc="375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.</a:t>
                      </a:r>
                      <a:r>
                        <a:rPr dirty="0" sz="1100" spc="38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 spc="-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350" spc="-25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VGG</a:t>
                      </a:r>
                      <a:r>
                        <a:rPr dirty="0" sz="1100" spc="-25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0170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350" spc="-85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Transfer</a:t>
                      </a:r>
                      <a:r>
                        <a:rPr dirty="0" sz="1350" spc="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-1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Learning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9017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100" spc="375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.</a:t>
                      </a:r>
                      <a:r>
                        <a:rPr dirty="0" sz="1100" spc="38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 spc="-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90170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1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ResNet</a:t>
                      </a:r>
                      <a:r>
                        <a:rPr dirty="0" sz="1100" spc="-1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85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Transfer</a:t>
                      </a:r>
                      <a:r>
                        <a:rPr dirty="0" sz="1350" spc="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-1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Learning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100" spc="375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.</a:t>
                      </a:r>
                      <a:r>
                        <a:rPr dirty="0" sz="1100" spc="38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 spc="-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1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MobileNet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85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Transfer</a:t>
                      </a:r>
                      <a:r>
                        <a:rPr dirty="0" sz="1350" spc="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-1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Learning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100" spc="375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.</a:t>
                      </a:r>
                      <a:r>
                        <a:rPr dirty="0" sz="1100" spc="38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 spc="-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1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InceptionV</a:t>
                      </a:r>
                      <a:r>
                        <a:rPr dirty="0" sz="1100" spc="-1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-85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Transfer</a:t>
                      </a:r>
                      <a:r>
                        <a:rPr dirty="0" sz="1350" spc="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-1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Learning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100" spc="375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.</a:t>
                      </a:r>
                      <a:r>
                        <a:rPr dirty="0" sz="1100" spc="38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 spc="-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80645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350" spc="-45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EfficientNetV</a:t>
                      </a:r>
                      <a:r>
                        <a:rPr dirty="0" sz="1100" spc="26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50" spc="-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dirty="0" sz="1100" spc="-5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0170">
                    <a:lnL w="1905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350" spc="-85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Transfer</a:t>
                      </a:r>
                      <a:r>
                        <a:rPr dirty="0" sz="1350" spc="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-1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Learning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9017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100" spc="375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.</a:t>
                      </a:r>
                      <a:r>
                        <a:rPr dirty="0" sz="1100" spc="380">
                          <a:solidFill>
                            <a:srgbClr val="20202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350" spc="-50">
                          <a:solidFill>
                            <a:srgbClr val="202020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90170">
                    <a:lnL w="9525">
                      <a:solidFill>
                        <a:srgbClr val="D9D9D9"/>
                      </a:solidFill>
                      <a:prstDash val="solid"/>
                    </a:lnL>
                    <a:lnR w="19050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7BB8FF">
                        <a:alpha val="501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494215" y="4242268"/>
            <a:ext cx="4215765" cy="2349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 spc="635">
                <a:solidFill>
                  <a:srgbClr val="202020"/>
                </a:solidFill>
                <a:latin typeface="Times New Roman"/>
                <a:cs typeface="Times New Roman"/>
              </a:rPr>
              <a:t>🧩</a:t>
            </a:r>
            <a:r>
              <a:rPr dirty="0" sz="1250" spc="-3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50" spc="-40">
                <a:solidFill>
                  <a:srgbClr val="202020"/>
                </a:solidFill>
                <a:latin typeface="Cambria"/>
                <a:cs typeface="Cambria"/>
              </a:rPr>
              <a:t>Placeholder</a:t>
            </a:r>
            <a:r>
              <a:rPr dirty="0" sz="1350" spc="-10">
                <a:solidFill>
                  <a:srgbClr val="202020"/>
                </a:solidFill>
                <a:latin typeface="Cambria"/>
                <a:cs typeface="Cambria"/>
              </a:rPr>
              <a:t> </a:t>
            </a:r>
            <a:r>
              <a:rPr dirty="0" sz="1350" spc="-45">
                <a:solidFill>
                  <a:srgbClr val="202020"/>
                </a:solidFill>
                <a:latin typeface="Cambria"/>
                <a:cs typeface="Cambria"/>
              </a:rPr>
              <a:t>below</a:t>
            </a:r>
            <a:r>
              <a:rPr dirty="0" sz="1350" spc="-10">
                <a:solidFill>
                  <a:srgbClr val="202020"/>
                </a:solidFill>
                <a:latin typeface="Cambria"/>
                <a:cs typeface="Cambria"/>
              </a:rPr>
              <a:t> </a:t>
            </a:r>
            <a:r>
              <a:rPr dirty="0" sz="1350" spc="-70">
                <a:solidFill>
                  <a:srgbClr val="202020"/>
                </a:solidFill>
                <a:latin typeface="Cambria"/>
                <a:cs typeface="Cambria"/>
              </a:rPr>
              <a:t>for</a:t>
            </a:r>
            <a:r>
              <a:rPr dirty="0" sz="1350" spc="-10">
                <a:solidFill>
                  <a:srgbClr val="202020"/>
                </a:solidFill>
                <a:latin typeface="Cambria"/>
                <a:cs typeface="Cambria"/>
              </a:rPr>
              <a:t> </a:t>
            </a:r>
            <a:r>
              <a:rPr dirty="0" sz="1350" spc="-55">
                <a:solidFill>
                  <a:srgbClr val="202020"/>
                </a:solidFill>
                <a:latin typeface="Cambria"/>
                <a:cs typeface="Cambria"/>
              </a:rPr>
              <a:t>bar</a:t>
            </a:r>
            <a:r>
              <a:rPr dirty="0" sz="1350" spc="-10">
                <a:solidFill>
                  <a:srgbClr val="202020"/>
                </a:solidFill>
                <a:latin typeface="Cambria"/>
                <a:cs typeface="Cambria"/>
              </a:rPr>
              <a:t> </a:t>
            </a:r>
            <a:r>
              <a:rPr dirty="0" sz="1350" spc="-40">
                <a:solidFill>
                  <a:srgbClr val="202020"/>
                </a:solidFill>
                <a:latin typeface="Cambria"/>
                <a:cs typeface="Cambria"/>
              </a:rPr>
              <a:t>chart</a:t>
            </a:r>
            <a:r>
              <a:rPr dirty="0" sz="1350" spc="-10">
                <a:solidFill>
                  <a:srgbClr val="202020"/>
                </a:solidFill>
                <a:latin typeface="Cambria"/>
                <a:cs typeface="Cambria"/>
              </a:rPr>
              <a:t> </a:t>
            </a:r>
            <a:r>
              <a:rPr dirty="0" sz="1350" spc="-50">
                <a:solidFill>
                  <a:srgbClr val="202020"/>
                </a:solidFill>
                <a:latin typeface="Cambria"/>
                <a:cs typeface="Cambria"/>
              </a:rPr>
              <a:t>comparison</a:t>
            </a:r>
            <a:r>
              <a:rPr dirty="0" sz="1350" spc="-10">
                <a:solidFill>
                  <a:srgbClr val="202020"/>
                </a:solidFill>
                <a:latin typeface="Cambria"/>
                <a:cs typeface="Cambria"/>
              </a:rPr>
              <a:t> </a:t>
            </a:r>
            <a:r>
              <a:rPr dirty="0" sz="1350" spc="-55">
                <a:solidFill>
                  <a:srgbClr val="202020"/>
                </a:solidFill>
                <a:latin typeface="Cambria"/>
                <a:cs typeface="Cambria"/>
              </a:rPr>
              <a:t>visualization.</a:t>
            </a:r>
            <a:endParaRPr sz="1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0275" y="0"/>
            <a:ext cx="3333750" cy="5257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209" y="599592"/>
            <a:ext cx="504190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70">
                <a:latin typeface="Times New Roman"/>
                <a:cs typeface="Times New Roman"/>
              </a:rPr>
              <a:t>  </a:t>
            </a:r>
            <a:r>
              <a:rPr dirty="0" sz="3200" spc="-140"/>
              <a:t>.</a:t>
            </a:r>
            <a:r>
              <a:rPr dirty="0" sz="3200" spc="-355"/>
              <a:t> </a:t>
            </a:r>
            <a:r>
              <a:rPr dirty="0" sz="3200" spc="-254"/>
              <a:t>Model</a:t>
            </a:r>
            <a:r>
              <a:rPr dirty="0" sz="3200" spc="-355"/>
              <a:t> </a:t>
            </a:r>
            <a:r>
              <a:rPr dirty="0" sz="3200" spc="-175"/>
              <a:t>Evaluation</a:t>
            </a:r>
            <a:r>
              <a:rPr dirty="0" sz="3200" spc="-355"/>
              <a:t> </a:t>
            </a:r>
            <a:r>
              <a:rPr dirty="0" sz="3200" spc="-254"/>
              <a:t>&amp;</a:t>
            </a:r>
            <a:r>
              <a:rPr dirty="0" sz="3200" spc="-350"/>
              <a:t> </a:t>
            </a:r>
            <a:r>
              <a:rPr dirty="0" sz="3200" spc="-175"/>
              <a:t>Metrics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13359" y="1450848"/>
            <a:ext cx="5736590" cy="3441700"/>
            <a:chOff x="213359" y="1450848"/>
            <a:chExt cx="5736590" cy="3441700"/>
          </a:xfrm>
        </p:grpSpPr>
        <p:sp>
          <p:nvSpPr>
            <p:cNvPr id="5" name="object 5" descr=""/>
            <p:cNvSpPr/>
            <p:nvPr/>
          </p:nvSpPr>
          <p:spPr>
            <a:xfrm>
              <a:off x="213359" y="1450848"/>
              <a:ext cx="5736590" cy="1442085"/>
            </a:xfrm>
            <a:custGeom>
              <a:avLst/>
              <a:gdLst/>
              <a:ahLst/>
              <a:cxnLst/>
              <a:rect l="l" t="t" r="r" b="b"/>
              <a:pathLst>
                <a:path w="5736590" h="1442085">
                  <a:moveTo>
                    <a:pt x="5736335" y="0"/>
                  </a:moveTo>
                  <a:lnTo>
                    <a:pt x="0" y="0"/>
                  </a:lnTo>
                  <a:lnTo>
                    <a:pt x="0" y="1441703"/>
                  </a:lnTo>
                  <a:lnTo>
                    <a:pt x="5736335" y="1441703"/>
                  </a:lnTo>
                  <a:lnTo>
                    <a:pt x="5736335" y="1139951"/>
                  </a:lnTo>
                  <a:lnTo>
                    <a:pt x="352414" y="1139951"/>
                  </a:lnTo>
                  <a:lnTo>
                    <a:pt x="344854" y="1138453"/>
                  </a:lnTo>
                  <a:lnTo>
                    <a:pt x="312797" y="1117028"/>
                  </a:lnTo>
                  <a:lnTo>
                    <a:pt x="300989" y="1088529"/>
                  </a:lnTo>
                  <a:lnTo>
                    <a:pt x="300989" y="353174"/>
                  </a:lnTo>
                  <a:lnTo>
                    <a:pt x="323914" y="313562"/>
                  </a:lnTo>
                  <a:lnTo>
                    <a:pt x="352414" y="301751"/>
                  </a:lnTo>
                  <a:lnTo>
                    <a:pt x="5736335" y="301751"/>
                  </a:lnTo>
                  <a:lnTo>
                    <a:pt x="5736335" y="0"/>
                  </a:lnTo>
                  <a:close/>
                </a:path>
                <a:path w="5736590" h="1442085">
                  <a:moveTo>
                    <a:pt x="5736335" y="301751"/>
                  </a:moveTo>
                  <a:lnTo>
                    <a:pt x="5383542" y="301751"/>
                  </a:lnTo>
                  <a:lnTo>
                    <a:pt x="5391098" y="303250"/>
                  </a:lnTo>
                  <a:lnTo>
                    <a:pt x="5405627" y="309270"/>
                  </a:lnTo>
                  <a:lnTo>
                    <a:pt x="5433466" y="345617"/>
                  </a:lnTo>
                  <a:lnTo>
                    <a:pt x="5434964" y="353174"/>
                  </a:lnTo>
                  <a:lnTo>
                    <a:pt x="5434964" y="1088529"/>
                  </a:lnTo>
                  <a:lnTo>
                    <a:pt x="5412041" y="1128140"/>
                  </a:lnTo>
                  <a:lnTo>
                    <a:pt x="5383542" y="1139951"/>
                  </a:lnTo>
                  <a:lnTo>
                    <a:pt x="5736335" y="1139951"/>
                  </a:lnTo>
                  <a:lnTo>
                    <a:pt x="5736335" y="301751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09587" y="1747837"/>
              <a:ext cx="5143500" cy="847725"/>
            </a:xfrm>
            <a:custGeom>
              <a:avLst/>
              <a:gdLst/>
              <a:ahLst/>
              <a:cxnLst/>
              <a:rect l="l" t="t" r="r" b="b"/>
              <a:pathLst>
                <a:path w="5143500" h="847725">
                  <a:moveTo>
                    <a:pt x="5083657" y="0"/>
                  </a:moveTo>
                  <a:lnTo>
                    <a:pt x="59843" y="0"/>
                  </a:lnTo>
                  <a:lnTo>
                    <a:pt x="55681" y="406"/>
                  </a:lnTo>
                  <a:lnTo>
                    <a:pt x="15786" y="21729"/>
                  </a:lnTo>
                  <a:lnTo>
                    <a:pt x="0" y="59842"/>
                  </a:lnTo>
                  <a:lnTo>
                    <a:pt x="0" y="783678"/>
                  </a:lnTo>
                  <a:lnTo>
                    <a:pt x="0" y="787882"/>
                  </a:lnTo>
                  <a:lnTo>
                    <a:pt x="15786" y="825995"/>
                  </a:lnTo>
                  <a:lnTo>
                    <a:pt x="55681" y="847318"/>
                  </a:lnTo>
                  <a:lnTo>
                    <a:pt x="59843" y="847725"/>
                  </a:lnTo>
                  <a:lnTo>
                    <a:pt x="5083657" y="847725"/>
                  </a:lnTo>
                  <a:lnTo>
                    <a:pt x="5121770" y="831938"/>
                  </a:lnTo>
                  <a:lnTo>
                    <a:pt x="5143093" y="792048"/>
                  </a:lnTo>
                  <a:lnTo>
                    <a:pt x="5143500" y="787882"/>
                  </a:lnTo>
                  <a:lnTo>
                    <a:pt x="5143500" y="59842"/>
                  </a:lnTo>
                  <a:lnTo>
                    <a:pt x="5127713" y="21729"/>
                  </a:lnTo>
                  <a:lnTo>
                    <a:pt x="5087823" y="406"/>
                  </a:lnTo>
                  <a:lnTo>
                    <a:pt x="50836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9587" y="1747837"/>
              <a:ext cx="5143500" cy="847725"/>
            </a:xfrm>
            <a:custGeom>
              <a:avLst/>
              <a:gdLst/>
              <a:ahLst/>
              <a:cxnLst/>
              <a:rect l="l" t="t" r="r" b="b"/>
              <a:pathLst>
                <a:path w="5143500" h="847725">
                  <a:moveTo>
                    <a:pt x="0" y="783678"/>
                  </a:moveTo>
                  <a:lnTo>
                    <a:pt x="0" y="64046"/>
                  </a:lnTo>
                  <a:lnTo>
                    <a:pt x="0" y="59842"/>
                  </a:lnTo>
                  <a:lnTo>
                    <a:pt x="411" y="55676"/>
                  </a:lnTo>
                  <a:lnTo>
                    <a:pt x="1230" y="51549"/>
                  </a:lnTo>
                  <a:lnTo>
                    <a:pt x="2048" y="47434"/>
                  </a:lnTo>
                  <a:lnTo>
                    <a:pt x="3263" y="43421"/>
                  </a:lnTo>
                  <a:lnTo>
                    <a:pt x="4876" y="39535"/>
                  </a:lnTo>
                  <a:lnTo>
                    <a:pt x="6483" y="35648"/>
                  </a:lnTo>
                  <a:lnTo>
                    <a:pt x="18761" y="18757"/>
                  </a:lnTo>
                  <a:lnTo>
                    <a:pt x="21733" y="15786"/>
                  </a:lnTo>
                  <a:lnTo>
                    <a:pt x="39538" y="4876"/>
                  </a:lnTo>
                  <a:lnTo>
                    <a:pt x="43422" y="3263"/>
                  </a:lnTo>
                  <a:lnTo>
                    <a:pt x="47431" y="2044"/>
                  </a:lnTo>
                  <a:lnTo>
                    <a:pt x="51554" y="1231"/>
                  </a:lnTo>
                  <a:lnTo>
                    <a:pt x="55681" y="406"/>
                  </a:lnTo>
                  <a:lnTo>
                    <a:pt x="59843" y="0"/>
                  </a:lnTo>
                  <a:lnTo>
                    <a:pt x="64051" y="0"/>
                  </a:lnTo>
                  <a:lnTo>
                    <a:pt x="5079453" y="0"/>
                  </a:lnTo>
                  <a:lnTo>
                    <a:pt x="5083657" y="0"/>
                  </a:lnTo>
                  <a:lnTo>
                    <a:pt x="5087823" y="406"/>
                  </a:lnTo>
                  <a:lnTo>
                    <a:pt x="5091950" y="1231"/>
                  </a:lnTo>
                  <a:lnTo>
                    <a:pt x="5096065" y="2044"/>
                  </a:lnTo>
                  <a:lnTo>
                    <a:pt x="5100078" y="3263"/>
                  </a:lnTo>
                  <a:lnTo>
                    <a:pt x="5103964" y="4876"/>
                  </a:lnTo>
                  <a:lnTo>
                    <a:pt x="5107851" y="6489"/>
                  </a:lnTo>
                  <a:lnTo>
                    <a:pt x="5124742" y="18757"/>
                  </a:lnTo>
                  <a:lnTo>
                    <a:pt x="5127713" y="21729"/>
                  </a:lnTo>
                  <a:lnTo>
                    <a:pt x="5138623" y="39535"/>
                  </a:lnTo>
                  <a:lnTo>
                    <a:pt x="5140236" y="43421"/>
                  </a:lnTo>
                  <a:lnTo>
                    <a:pt x="5141442" y="47434"/>
                  </a:lnTo>
                  <a:lnTo>
                    <a:pt x="5142268" y="51549"/>
                  </a:lnTo>
                  <a:lnTo>
                    <a:pt x="5143093" y="55676"/>
                  </a:lnTo>
                  <a:lnTo>
                    <a:pt x="5143500" y="59842"/>
                  </a:lnTo>
                  <a:lnTo>
                    <a:pt x="5143500" y="64046"/>
                  </a:lnTo>
                  <a:lnTo>
                    <a:pt x="5143500" y="783678"/>
                  </a:lnTo>
                  <a:lnTo>
                    <a:pt x="5143500" y="787882"/>
                  </a:lnTo>
                  <a:lnTo>
                    <a:pt x="5143093" y="792048"/>
                  </a:lnTo>
                  <a:lnTo>
                    <a:pt x="5142268" y="796175"/>
                  </a:lnTo>
                  <a:lnTo>
                    <a:pt x="5141442" y="800290"/>
                  </a:lnTo>
                  <a:lnTo>
                    <a:pt x="5140236" y="804303"/>
                  </a:lnTo>
                  <a:lnTo>
                    <a:pt x="5138623" y="808189"/>
                  </a:lnTo>
                  <a:lnTo>
                    <a:pt x="5137010" y="812076"/>
                  </a:lnTo>
                  <a:lnTo>
                    <a:pt x="5124742" y="828967"/>
                  </a:lnTo>
                  <a:lnTo>
                    <a:pt x="5121770" y="831938"/>
                  </a:lnTo>
                  <a:lnTo>
                    <a:pt x="5103964" y="842848"/>
                  </a:lnTo>
                  <a:lnTo>
                    <a:pt x="5100078" y="844461"/>
                  </a:lnTo>
                  <a:lnTo>
                    <a:pt x="5096065" y="845667"/>
                  </a:lnTo>
                  <a:lnTo>
                    <a:pt x="5091950" y="846493"/>
                  </a:lnTo>
                  <a:lnTo>
                    <a:pt x="5087823" y="847318"/>
                  </a:lnTo>
                  <a:lnTo>
                    <a:pt x="5083657" y="847725"/>
                  </a:lnTo>
                  <a:lnTo>
                    <a:pt x="5079453" y="847725"/>
                  </a:lnTo>
                  <a:lnTo>
                    <a:pt x="64051" y="847725"/>
                  </a:lnTo>
                  <a:lnTo>
                    <a:pt x="59843" y="847725"/>
                  </a:lnTo>
                  <a:lnTo>
                    <a:pt x="55681" y="847318"/>
                  </a:lnTo>
                  <a:lnTo>
                    <a:pt x="51554" y="846493"/>
                  </a:lnTo>
                  <a:lnTo>
                    <a:pt x="47431" y="845667"/>
                  </a:lnTo>
                  <a:lnTo>
                    <a:pt x="43422" y="844461"/>
                  </a:lnTo>
                  <a:lnTo>
                    <a:pt x="39538" y="842848"/>
                  </a:lnTo>
                  <a:lnTo>
                    <a:pt x="35653" y="841235"/>
                  </a:lnTo>
                  <a:lnTo>
                    <a:pt x="6483" y="812076"/>
                  </a:lnTo>
                  <a:lnTo>
                    <a:pt x="4876" y="808189"/>
                  </a:lnTo>
                  <a:lnTo>
                    <a:pt x="3263" y="804303"/>
                  </a:lnTo>
                  <a:lnTo>
                    <a:pt x="2048" y="800290"/>
                  </a:lnTo>
                  <a:lnTo>
                    <a:pt x="1230" y="796175"/>
                  </a:lnTo>
                  <a:lnTo>
                    <a:pt x="411" y="792048"/>
                  </a:lnTo>
                  <a:lnTo>
                    <a:pt x="0" y="787882"/>
                  </a:lnTo>
                  <a:lnTo>
                    <a:pt x="0" y="783678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9587" y="1738312"/>
              <a:ext cx="5143500" cy="400050"/>
            </a:xfrm>
            <a:custGeom>
              <a:avLst/>
              <a:gdLst/>
              <a:ahLst/>
              <a:cxnLst/>
              <a:rect l="l" t="t" r="r" b="b"/>
              <a:pathLst>
                <a:path w="5143500" h="400050">
                  <a:moveTo>
                    <a:pt x="5102860" y="0"/>
                  </a:moveTo>
                  <a:lnTo>
                    <a:pt x="40634" y="0"/>
                  </a:lnTo>
                  <a:lnTo>
                    <a:pt x="34657" y="1193"/>
                  </a:lnTo>
                  <a:lnTo>
                    <a:pt x="1191" y="34658"/>
                  </a:lnTo>
                  <a:lnTo>
                    <a:pt x="0" y="40640"/>
                  </a:lnTo>
                  <a:lnTo>
                    <a:pt x="0" y="400050"/>
                  </a:lnTo>
                  <a:lnTo>
                    <a:pt x="5143500" y="400050"/>
                  </a:lnTo>
                  <a:lnTo>
                    <a:pt x="5143500" y="40640"/>
                  </a:lnTo>
                  <a:lnTo>
                    <a:pt x="5120322" y="5943"/>
                  </a:lnTo>
                  <a:lnTo>
                    <a:pt x="5102860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9587" y="1738312"/>
              <a:ext cx="5143500" cy="400050"/>
            </a:xfrm>
            <a:custGeom>
              <a:avLst/>
              <a:gdLst/>
              <a:ahLst/>
              <a:cxnLst/>
              <a:rect l="l" t="t" r="r" b="b"/>
              <a:pathLst>
                <a:path w="5143500" h="400050">
                  <a:moveTo>
                    <a:pt x="0" y="400050"/>
                  </a:moveTo>
                  <a:lnTo>
                    <a:pt x="0" y="46850"/>
                  </a:lnTo>
                  <a:lnTo>
                    <a:pt x="0" y="40640"/>
                  </a:lnTo>
                  <a:lnTo>
                    <a:pt x="1191" y="34658"/>
                  </a:lnTo>
                  <a:lnTo>
                    <a:pt x="3567" y="28917"/>
                  </a:lnTo>
                  <a:lnTo>
                    <a:pt x="5943" y="23177"/>
                  </a:lnTo>
                  <a:lnTo>
                    <a:pt x="9326" y="18110"/>
                  </a:lnTo>
                  <a:lnTo>
                    <a:pt x="13722" y="13716"/>
                  </a:lnTo>
                  <a:lnTo>
                    <a:pt x="18112" y="9321"/>
                  </a:lnTo>
                  <a:lnTo>
                    <a:pt x="23177" y="5943"/>
                  </a:lnTo>
                  <a:lnTo>
                    <a:pt x="28917" y="3568"/>
                  </a:lnTo>
                  <a:lnTo>
                    <a:pt x="34657" y="1193"/>
                  </a:lnTo>
                  <a:lnTo>
                    <a:pt x="40634" y="0"/>
                  </a:lnTo>
                  <a:lnTo>
                    <a:pt x="46846" y="0"/>
                  </a:lnTo>
                  <a:lnTo>
                    <a:pt x="5096649" y="0"/>
                  </a:lnTo>
                  <a:lnTo>
                    <a:pt x="5102860" y="0"/>
                  </a:lnTo>
                  <a:lnTo>
                    <a:pt x="5108841" y="1193"/>
                  </a:lnTo>
                  <a:lnTo>
                    <a:pt x="5139931" y="28917"/>
                  </a:lnTo>
                  <a:lnTo>
                    <a:pt x="5142306" y="34658"/>
                  </a:lnTo>
                  <a:lnTo>
                    <a:pt x="5143500" y="40640"/>
                  </a:lnTo>
                  <a:lnTo>
                    <a:pt x="5143500" y="46850"/>
                  </a:lnTo>
                  <a:lnTo>
                    <a:pt x="5143500" y="400050"/>
                  </a:lnTo>
                  <a:lnTo>
                    <a:pt x="0" y="400050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59" y="2450592"/>
              <a:ext cx="5736590" cy="1442085"/>
            </a:xfrm>
            <a:custGeom>
              <a:avLst/>
              <a:gdLst/>
              <a:ahLst/>
              <a:cxnLst/>
              <a:rect l="l" t="t" r="r" b="b"/>
              <a:pathLst>
                <a:path w="5736590" h="1442085">
                  <a:moveTo>
                    <a:pt x="5736335" y="0"/>
                  </a:moveTo>
                  <a:lnTo>
                    <a:pt x="0" y="0"/>
                  </a:lnTo>
                  <a:lnTo>
                    <a:pt x="0" y="1441703"/>
                  </a:lnTo>
                  <a:lnTo>
                    <a:pt x="5736335" y="1441703"/>
                  </a:lnTo>
                  <a:lnTo>
                    <a:pt x="5736335" y="1140332"/>
                  </a:lnTo>
                  <a:lnTo>
                    <a:pt x="352414" y="1140332"/>
                  </a:lnTo>
                  <a:lnTo>
                    <a:pt x="344854" y="1138834"/>
                  </a:lnTo>
                  <a:lnTo>
                    <a:pt x="312797" y="1117409"/>
                  </a:lnTo>
                  <a:lnTo>
                    <a:pt x="300989" y="1088910"/>
                  </a:lnTo>
                  <a:lnTo>
                    <a:pt x="300989" y="353555"/>
                  </a:lnTo>
                  <a:lnTo>
                    <a:pt x="323914" y="313943"/>
                  </a:lnTo>
                  <a:lnTo>
                    <a:pt x="352414" y="302132"/>
                  </a:lnTo>
                  <a:lnTo>
                    <a:pt x="5736335" y="302132"/>
                  </a:lnTo>
                  <a:lnTo>
                    <a:pt x="5736335" y="0"/>
                  </a:lnTo>
                  <a:close/>
                </a:path>
                <a:path w="5736590" h="1442085">
                  <a:moveTo>
                    <a:pt x="5736335" y="302132"/>
                  </a:moveTo>
                  <a:lnTo>
                    <a:pt x="5383542" y="302132"/>
                  </a:lnTo>
                  <a:lnTo>
                    <a:pt x="5391098" y="303631"/>
                  </a:lnTo>
                  <a:lnTo>
                    <a:pt x="5405627" y="309651"/>
                  </a:lnTo>
                  <a:lnTo>
                    <a:pt x="5433466" y="345998"/>
                  </a:lnTo>
                  <a:lnTo>
                    <a:pt x="5434964" y="353555"/>
                  </a:lnTo>
                  <a:lnTo>
                    <a:pt x="5434964" y="1088910"/>
                  </a:lnTo>
                  <a:lnTo>
                    <a:pt x="5412041" y="1128521"/>
                  </a:lnTo>
                  <a:lnTo>
                    <a:pt x="5383542" y="1140332"/>
                  </a:lnTo>
                  <a:lnTo>
                    <a:pt x="5736335" y="1140332"/>
                  </a:lnTo>
                  <a:lnTo>
                    <a:pt x="5736335" y="302132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9587" y="2747962"/>
              <a:ext cx="5143500" cy="847725"/>
            </a:xfrm>
            <a:custGeom>
              <a:avLst/>
              <a:gdLst/>
              <a:ahLst/>
              <a:cxnLst/>
              <a:rect l="l" t="t" r="r" b="b"/>
              <a:pathLst>
                <a:path w="5143500" h="847725">
                  <a:moveTo>
                    <a:pt x="5083657" y="0"/>
                  </a:moveTo>
                  <a:lnTo>
                    <a:pt x="59843" y="0"/>
                  </a:lnTo>
                  <a:lnTo>
                    <a:pt x="55681" y="406"/>
                  </a:lnTo>
                  <a:lnTo>
                    <a:pt x="15786" y="21729"/>
                  </a:lnTo>
                  <a:lnTo>
                    <a:pt x="0" y="59842"/>
                  </a:lnTo>
                  <a:lnTo>
                    <a:pt x="0" y="783678"/>
                  </a:lnTo>
                  <a:lnTo>
                    <a:pt x="0" y="787882"/>
                  </a:lnTo>
                  <a:lnTo>
                    <a:pt x="15786" y="825995"/>
                  </a:lnTo>
                  <a:lnTo>
                    <a:pt x="55681" y="847318"/>
                  </a:lnTo>
                  <a:lnTo>
                    <a:pt x="59843" y="847725"/>
                  </a:lnTo>
                  <a:lnTo>
                    <a:pt x="5083657" y="847725"/>
                  </a:lnTo>
                  <a:lnTo>
                    <a:pt x="5121770" y="831938"/>
                  </a:lnTo>
                  <a:lnTo>
                    <a:pt x="5143093" y="792048"/>
                  </a:lnTo>
                  <a:lnTo>
                    <a:pt x="5143500" y="787882"/>
                  </a:lnTo>
                  <a:lnTo>
                    <a:pt x="5143500" y="59842"/>
                  </a:lnTo>
                  <a:lnTo>
                    <a:pt x="5127713" y="21729"/>
                  </a:lnTo>
                  <a:lnTo>
                    <a:pt x="5087823" y="406"/>
                  </a:lnTo>
                  <a:lnTo>
                    <a:pt x="50836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09587" y="2747962"/>
              <a:ext cx="5143500" cy="847725"/>
            </a:xfrm>
            <a:custGeom>
              <a:avLst/>
              <a:gdLst/>
              <a:ahLst/>
              <a:cxnLst/>
              <a:rect l="l" t="t" r="r" b="b"/>
              <a:pathLst>
                <a:path w="5143500" h="847725">
                  <a:moveTo>
                    <a:pt x="0" y="783678"/>
                  </a:moveTo>
                  <a:lnTo>
                    <a:pt x="0" y="64046"/>
                  </a:lnTo>
                  <a:lnTo>
                    <a:pt x="0" y="59842"/>
                  </a:lnTo>
                  <a:lnTo>
                    <a:pt x="411" y="55676"/>
                  </a:lnTo>
                  <a:lnTo>
                    <a:pt x="1230" y="51549"/>
                  </a:lnTo>
                  <a:lnTo>
                    <a:pt x="2048" y="47421"/>
                  </a:lnTo>
                  <a:lnTo>
                    <a:pt x="3263" y="43421"/>
                  </a:lnTo>
                  <a:lnTo>
                    <a:pt x="4876" y="39535"/>
                  </a:lnTo>
                  <a:lnTo>
                    <a:pt x="6483" y="35648"/>
                  </a:lnTo>
                  <a:lnTo>
                    <a:pt x="8458" y="31965"/>
                  </a:lnTo>
                  <a:lnTo>
                    <a:pt x="10795" y="28460"/>
                  </a:lnTo>
                  <a:lnTo>
                    <a:pt x="13131" y="24968"/>
                  </a:lnTo>
                  <a:lnTo>
                    <a:pt x="15786" y="21729"/>
                  </a:lnTo>
                  <a:lnTo>
                    <a:pt x="18761" y="18757"/>
                  </a:lnTo>
                  <a:lnTo>
                    <a:pt x="21733" y="15786"/>
                  </a:lnTo>
                  <a:lnTo>
                    <a:pt x="39538" y="4876"/>
                  </a:lnTo>
                  <a:lnTo>
                    <a:pt x="43422" y="3263"/>
                  </a:lnTo>
                  <a:lnTo>
                    <a:pt x="47431" y="2044"/>
                  </a:lnTo>
                  <a:lnTo>
                    <a:pt x="51554" y="1231"/>
                  </a:lnTo>
                  <a:lnTo>
                    <a:pt x="55681" y="406"/>
                  </a:lnTo>
                  <a:lnTo>
                    <a:pt x="59843" y="0"/>
                  </a:lnTo>
                  <a:lnTo>
                    <a:pt x="64051" y="0"/>
                  </a:lnTo>
                  <a:lnTo>
                    <a:pt x="5079453" y="0"/>
                  </a:lnTo>
                  <a:lnTo>
                    <a:pt x="5083657" y="0"/>
                  </a:lnTo>
                  <a:lnTo>
                    <a:pt x="5087823" y="406"/>
                  </a:lnTo>
                  <a:lnTo>
                    <a:pt x="5091950" y="1231"/>
                  </a:lnTo>
                  <a:lnTo>
                    <a:pt x="5096065" y="2044"/>
                  </a:lnTo>
                  <a:lnTo>
                    <a:pt x="5100078" y="3263"/>
                  </a:lnTo>
                  <a:lnTo>
                    <a:pt x="5103964" y="4876"/>
                  </a:lnTo>
                  <a:lnTo>
                    <a:pt x="5107851" y="6489"/>
                  </a:lnTo>
                  <a:lnTo>
                    <a:pt x="5124742" y="18757"/>
                  </a:lnTo>
                  <a:lnTo>
                    <a:pt x="5127713" y="21729"/>
                  </a:lnTo>
                  <a:lnTo>
                    <a:pt x="5138623" y="39535"/>
                  </a:lnTo>
                  <a:lnTo>
                    <a:pt x="5140236" y="43421"/>
                  </a:lnTo>
                  <a:lnTo>
                    <a:pt x="5141442" y="47421"/>
                  </a:lnTo>
                  <a:lnTo>
                    <a:pt x="5142268" y="51549"/>
                  </a:lnTo>
                  <a:lnTo>
                    <a:pt x="5143093" y="55676"/>
                  </a:lnTo>
                  <a:lnTo>
                    <a:pt x="5143500" y="59842"/>
                  </a:lnTo>
                  <a:lnTo>
                    <a:pt x="5143500" y="64046"/>
                  </a:lnTo>
                  <a:lnTo>
                    <a:pt x="5143500" y="783678"/>
                  </a:lnTo>
                  <a:lnTo>
                    <a:pt x="5143500" y="787882"/>
                  </a:lnTo>
                  <a:lnTo>
                    <a:pt x="5143093" y="792048"/>
                  </a:lnTo>
                  <a:lnTo>
                    <a:pt x="5142268" y="796175"/>
                  </a:lnTo>
                  <a:lnTo>
                    <a:pt x="5141442" y="800290"/>
                  </a:lnTo>
                  <a:lnTo>
                    <a:pt x="5140236" y="804303"/>
                  </a:lnTo>
                  <a:lnTo>
                    <a:pt x="5138623" y="808189"/>
                  </a:lnTo>
                  <a:lnTo>
                    <a:pt x="5137010" y="812076"/>
                  </a:lnTo>
                  <a:lnTo>
                    <a:pt x="5124742" y="828967"/>
                  </a:lnTo>
                  <a:lnTo>
                    <a:pt x="5121770" y="831938"/>
                  </a:lnTo>
                  <a:lnTo>
                    <a:pt x="5103964" y="842848"/>
                  </a:lnTo>
                  <a:lnTo>
                    <a:pt x="5100078" y="844461"/>
                  </a:lnTo>
                  <a:lnTo>
                    <a:pt x="5096065" y="845667"/>
                  </a:lnTo>
                  <a:lnTo>
                    <a:pt x="5091950" y="846493"/>
                  </a:lnTo>
                  <a:lnTo>
                    <a:pt x="5087823" y="847318"/>
                  </a:lnTo>
                  <a:lnTo>
                    <a:pt x="5083657" y="847725"/>
                  </a:lnTo>
                  <a:lnTo>
                    <a:pt x="5079453" y="847725"/>
                  </a:lnTo>
                  <a:lnTo>
                    <a:pt x="64051" y="847725"/>
                  </a:lnTo>
                  <a:lnTo>
                    <a:pt x="59843" y="847725"/>
                  </a:lnTo>
                  <a:lnTo>
                    <a:pt x="55681" y="847318"/>
                  </a:lnTo>
                  <a:lnTo>
                    <a:pt x="51554" y="846493"/>
                  </a:lnTo>
                  <a:lnTo>
                    <a:pt x="47431" y="845667"/>
                  </a:lnTo>
                  <a:lnTo>
                    <a:pt x="43422" y="844461"/>
                  </a:lnTo>
                  <a:lnTo>
                    <a:pt x="39538" y="842848"/>
                  </a:lnTo>
                  <a:lnTo>
                    <a:pt x="35653" y="841235"/>
                  </a:lnTo>
                  <a:lnTo>
                    <a:pt x="6483" y="812076"/>
                  </a:lnTo>
                  <a:lnTo>
                    <a:pt x="4876" y="808189"/>
                  </a:lnTo>
                  <a:lnTo>
                    <a:pt x="3263" y="804303"/>
                  </a:lnTo>
                  <a:lnTo>
                    <a:pt x="2048" y="800290"/>
                  </a:lnTo>
                  <a:lnTo>
                    <a:pt x="1230" y="796175"/>
                  </a:lnTo>
                  <a:lnTo>
                    <a:pt x="411" y="792048"/>
                  </a:lnTo>
                  <a:lnTo>
                    <a:pt x="0" y="787882"/>
                  </a:lnTo>
                  <a:lnTo>
                    <a:pt x="0" y="783678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9587" y="2738437"/>
              <a:ext cx="5143500" cy="400050"/>
            </a:xfrm>
            <a:custGeom>
              <a:avLst/>
              <a:gdLst/>
              <a:ahLst/>
              <a:cxnLst/>
              <a:rect l="l" t="t" r="r" b="b"/>
              <a:pathLst>
                <a:path w="5143500" h="400050">
                  <a:moveTo>
                    <a:pt x="5102860" y="0"/>
                  </a:moveTo>
                  <a:lnTo>
                    <a:pt x="40634" y="0"/>
                  </a:lnTo>
                  <a:lnTo>
                    <a:pt x="34657" y="1193"/>
                  </a:lnTo>
                  <a:lnTo>
                    <a:pt x="1191" y="34658"/>
                  </a:lnTo>
                  <a:lnTo>
                    <a:pt x="0" y="40640"/>
                  </a:lnTo>
                  <a:lnTo>
                    <a:pt x="0" y="400050"/>
                  </a:lnTo>
                  <a:lnTo>
                    <a:pt x="5143500" y="400050"/>
                  </a:lnTo>
                  <a:lnTo>
                    <a:pt x="5143500" y="40640"/>
                  </a:lnTo>
                  <a:lnTo>
                    <a:pt x="5120322" y="5943"/>
                  </a:lnTo>
                  <a:lnTo>
                    <a:pt x="5102860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09587" y="2738437"/>
              <a:ext cx="5143500" cy="400050"/>
            </a:xfrm>
            <a:custGeom>
              <a:avLst/>
              <a:gdLst/>
              <a:ahLst/>
              <a:cxnLst/>
              <a:rect l="l" t="t" r="r" b="b"/>
              <a:pathLst>
                <a:path w="5143500" h="400050">
                  <a:moveTo>
                    <a:pt x="0" y="400050"/>
                  </a:moveTo>
                  <a:lnTo>
                    <a:pt x="0" y="46850"/>
                  </a:lnTo>
                  <a:lnTo>
                    <a:pt x="0" y="40640"/>
                  </a:lnTo>
                  <a:lnTo>
                    <a:pt x="1191" y="34658"/>
                  </a:lnTo>
                  <a:lnTo>
                    <a:pt x="3567" y="28917"/>
                  </a:lnTo>
                  <a:lnTo>
                    <a:pt x="5943" y="23177"/>
                  </a:lnTo>
                  <a:lnTo>
                    <a:pt x="9326" y="18110"/>
                  </a:lnTo>
                  <a:lnTo>
                    <a:pt x="13722" y="13716"/>
                  </a:lnTo>
                  <a:lnTo>
                    <a:pt x="18112" y="9321"/>
                  </a:lnTo>
                  <a:lnTo>
                    <a:pt x="23177" y="5943"/>
                  </a:lnTo>
                  <a:lnTo>
                    <a:pt x="28917" y="3568"/>
                  </a:lnTo>
                  <a:lnTo>
                    <a:pt x="34657" y="1193"/>
                  </a:lnTo>
                  <a:lnTo>
                    <a:pt x="40634" y="0"/>
                  </a:lnTo>
                  <a:lnTo>
                    <a:pt x="46846" y="0"/>
                  </a:lnTo>
                  <a:lnTo>
                    <a:pt x="5096649" y="0"/>
                  </a:lnTo>
                  <a:lnTo>
                    <a:pt x="5102860" y="0"/>
                  </a:lnTo>
                  <a:lnTo>
                    <a:pt x="5108841" y="1193"/>
                  </a:lnTo>
                  <a:lnTo>
                    <a:pt x="5114582" y="3568"/>
                  </a:lnTo>
                  <a:lnTo>
                    <a:pt x="5120322" y="5943"/>
                  </a:lnTo>
                  <a:lnTo>
                    <a:pt x="5125389" y="9321"/>
                  </a:lnTo>
                  <a:lnTo>
                    <a:pt x="5129784" y="13716"/>
                  </a:lnTo>
                  <a:lnTo>
                    <a:pt x="5134165" y="18110"/>
                  </a:lnTo>
                  <a:lnTo>
                    <a:pt x="5137556" y="23177"/>
                  </a:lnTo>
                  <a:lnTo>
                    <a:pt x="5139931" y="28917"/>
                  </a:lnTo>
                  <a:lnTo>
                    <a:pt x="5142306" y="34658"/>
                  </a:lnTo>
                  <a:lnTo>
                    <a:pt x="5143500" y="40640"/>
                  </a:lnTo>
                  <a:lnTo>
                    <a:pt x="5143500" y="46850"/>
                  </a:lnTo>
                  <a:lnTo>
                    <a:pt x="5143500" y="400050"/>
                  </a:lnTo>
                  <a:lnTo>
                    <a:pt x="0" y="400050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59" y="3450336"/>
              <a:ext cx="5736590" cy="1442085"/>
            </a:xfrm>
            <a:custGeom>
              <a:avLst/>
              <a:gdLst/>
              <a:ahLst/>
              <a:cxnLst/>
              <a:rect l="l" t="t" r="r" b="b"/>
              <a:pathLst>
                <a:path w="5736590" h="1442085">
                  <a:moveTo>
                    <a:pt x="5736335" y="0"/>
                  </a:moveTo>
                  <a:lnTo>
                    <a:pt x="0" y="0"/>
                  </a:lnTo>
                  <a:lnTo>
                    <a:pt x="0" y="1441703"/>
                  </a:lnTo>
                  <a:lnTo>
                    <a:pt x="5736335" y="1441703"/>
                  </a:lnTo>
                  <a:lnTo>
                    <a:pt x="5736335" y="1140713"/>
                  </a:lnTo>
                  <a:lnTo>
                    <a:pt x="352414" y="1140713"/>
                  </a:lnTo>
                  <a:lnTo>
                    <a:pt x="344854" y="1139210"/>
                  </a:lnTo>
                  <a:lnTo>
                    <a:pt x="312797" y="1117789"/>
                  </a:lnTo>
                  <a:lnTo>
                    <a:pt x="300989" y="1089289"/>
                  </a:lnTo>
                  <a:lnTo>
                    <a:pt x="300989" y="353936"/>
                  </a:lnTo>
                  <a:lnTo>
                    <a:pt x="323914" y="314324"/>
                  </a:lnTo>
                  <a:lnTo>
                    <a:pt x="352414" y="302513"/>
                  </a:lnTo>
                  <a:lnTo>
                    <a:pt x="5736335" y="302513"/>
                  </a:lnTo>
                  <a:lnTo>
                    <a:pt x="5736335" y="0"/>
                  </a:lnTo>
                  <a:close/>
                </a:path>
                <a:path w="5736590" h="1442085">
                  <a:moveTo>
                    <a:pt x="5736335" y="302513"/>
                  </a:moveTo>
                  <a:lnTo>
                    <a:pt x="5383542" y="302513"/>
                  </a:lnTo>
                  <a:lnTo>
                    <a:pt x="5391098" y="304012"/>
                  </a:lnTo>
                  <a:lnTo>
                    <a:pt x="5405627" y="310032"/>
                  </a:lnTo>
                  <a:lnTo>
                    <a:pt x="5433466" y="346379"/>
                  </a:lnTo>
                  <a:lnTo>
                    <a:pt x="5434964" y="353936"/>
                  </a:lnTo>
                  <a:lnTo>
                    <a:pt x="5434964" y="1089289"/>
                  </a:lnTo>
                  <a:lnTo>
                    <a:pt x="5412041" y="1128906"/>
                  </a:lnTo>
                  <a:lnTo>
                    <a:pt x="5383542" y="1140713"/>
                  </a:lnTo>
                  <a:lnTo>
                    <a:pt x="5736335" y="1140713"/>
                  </a:lnTo>
                  <a:lnTo>
                    <a:pt x="5736335" y="302513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09587" y="3748087"/>
              <a:ext cx="5143500" cy="847725"/>
            </a:xfrm>
            <a:custGeom>
              <a:avLst/>
              <a:gdLst/>
              <a:ahLst/>
              <a:cxnLst/>
              <a:rect l="l" t="t" r="r" b="b"/>
              <a:pathLst>
                <a:path w="5143500" h="847725">
                  <a:moveTo>
                    <a:pt x="5083657" y="0"/>
                  </a:moveTo>
                  <a:lnTo>
                    <a:pt x="59843" y="0"/>
                  </a:lnTo>
                  <a:lnTo>
                    <a:pt x="55681" y="406"/>
                  </a:lnTo>
                  <a:lnTo>
                    <a:pt x="15786" y="21729"/>
                  </a:lnTo>
                  <a:lnTo>
                    <a:pt x="0" y="59842"/>
                  </a:lnTo>
                  <a:lnTo>
                    <a:pt x="0" y="783673"/>
                  </a:lnTo>
                  <a:lnTo>
                    <a:pt x="0" y="787881"/>
                  </a:lnTo>
                  <a:lnTo>
                    <a:pt x="15786" y="825991"/>
                  </a:lnTo>
                  <a:lnTo>
                    <a:pt x="55681" y="847313"/>
                  </a:lnTo>
                  <a:lnTo>
                    <a:pt x="59843" y="847725"/>
                  </a:lnTo>
                  <a:lnTo>
                    <a:pt x="5083657" y="847725"/>
                  </a:lnTo>
                  <a:lnTo>
                    <a:pt x="5121770" y="831938"/>
                  </a:lnTo>
                  <a:lnTo>
                    <a:pt x="5143093" y="792043"/>
                  </a:lnTo>
                  <a:lnTo>
                    <a:pt x="5143500" y="787881"/>
                  </a:lnTo>
                  <a:lnTo>
                    <a:pt x="5143500" y="59842"/>
                  </a:lnTo>
                  <a:lnTo>
                    <a:pt x="5127713" y="21729"/>
                  </a:lnTo>
                  <a:lnTo>
                    <a:pt x="5087823" y="406"/>
                  </a:lnTo>
                  <a:lnTo>
                    <a:pt x="50836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9587" y="3748087"/>
              <a:ext cx="5143500" cy="847725"/>
            </a:xfrm>
            <a:custGeom>
              <a:avLst/>
              <a:gdLst/>
              <a:ahLst/>
              <a:cxnLst/>
              <a:rect l="l" t="t" r="r" b="b"/>
              <a:pathLst>
                <a:path w="5143500" h="847725">
                  <a:moveTo>
                    <a:pt x="0" y="783673"/>
                  </a:moveTo>
                  <a:lnTo>
                    <a:pt x="0" y="64046"/>
                  </a:lnTo>
                  <a:lnTo>
                    <a:pt x="0" y="59842"/>
                  </a:lnTo>
                  <a:lnTo>
                    <a:pt x="411" y="55676"/>
                  </a:lnTo>
                  <a:lnTo>
                    <a:pt x="1230" y="51549"/>
                  </a:lnTo>
                  <a:lnTo>
                    <a:pt x="2048" y="47434"/>
                  </a:lnTo>
                  <a:lnTo>
                    <a:pt x="3263" y="43421"/>
                  </a:lnTo>
                  <a:lnTo>
                    <a:pt x="4876" y="39535"/>
                  </a:lnTo>
                  <a:lnTo>
                    <a:pt x="6483" y="35648"/>
                  </a:lnTo>
                  <a:lnTo>
                    <a:pt x="18761" y="18757"/>
                  </a:lnTo>
                  <a:lnTo>
                    <a:pt x="21733" y="15786"/>
                  </a:lnTo>
                  <a:lnTo>
                    <a:pt x="39538" y="4876"/>
                  </a:lnTo>
                  <a:lnTo>
                    <a:pt x="43422" y="3263"/>
                  </a:lnTo>
                  <a:lnTo>
                    <a:pt x="47431" y="2044"/>
                  </a:lnTo>
                  <a:lnTo>
                    <a:pt x="51554" y="1231"/>
                  </a:lnTo>
                  <a:lnTo>
                    <a:pt x="55681" y="406"/>
                  </a:lnTo>
                  <a:lnTo>
                    <a:pt x="59843" y="0"/>
                  </a:lnTo>
                  <a:lnTo>
                    <a:pt x="64051" y="0"/>
                  </a:lnTo>
                  <a:lnTo>
                    <a:pt x="5079453" y="0"/>
                  </a:lnTo>
                  <a:lnTo>
                    <a:pt x="5083657" y="0"/>
                  </a:lnTo>
                  <a:lnTo>
                    <a:pt x="5087823" y="406"/>
                  </a:lnTo>
                  <a:lnTo>
                    <a:pt x="5091950" y="1231"/>
                  </a:lnTo>
                  <a:lnTo>
                    <a:pt x="5096065" y="2044"/>
                  </a:lnTo>
                  <a:lnTo>
                    <a:pt x="5100078" y="3263"/>
                  </a:lnTo>
                  <a:lnTo>
                    <a:pt x="5103964" y="4876"/>
                  </a:lnTo>
                  <a:lnTo>
                    <a:pt x="5107851" y="6489"/>
                  </a:lnTo>
                  <a:lnTo>
                    <a:pt x="5124742" y="18757"/>
                  </a:lnTo>
                  <a:lnTo>
                    <a:pt x="5127713" y="21729"/>
                  </a:lnTo>
                  <a:lnTo>
                    <a:pt x="5138623" y="39535"/>
                  </a:lnTo>
                  <a:lnTo>
                    <a:pt x="5140236" y="43421"/>
                  </a:lnTo>
                  <a:lnTo>
                    <a:pt x="5141442" y="47434"/>
                  </a:lnTo>
                  <a:lnTo>
                    <a:pt x="5142268" y="51549"/>
                  </a:lnTo>
                  <a:lnTo>
                    <a:pt x="5143093" y="55676"/>
                  </a:lnTo>
                  <a:lnTo>
                    <a:pt x="5143500" y="59842"/>
                  </a:lnTo>
                  <a:lnTo>
                    <a:pt x="5143500" y="64046"/>
                  </a:lnTo>
                  <a:lnTo>
                    <a:pt x="5143500" y="783673"/>
                  </a:lnTo>
                  <a:lnTo>
                    <a:pt x="5143500" y="787881"/>
                  </a:lnTo>
                  <a:lnTo>
                    <a:pt x="5143093" y="792043"/>
                  </a:lnTo>
                  <a:lnTo>
                    <a:pt x="5124742" y="828963"/>
                  </a:lnTo>
                  <a:lnTo>
                    <a:pt x="5121770" y="831938"/>
                  </a:lnTo>
                  <a:lnTo>
                    <a:pt x="5103964" y="842848"/>
                  </a:lnTo>
                  <a:lnTo>
                    <a:pt x="5100078" y="844456"/>
                  </a:lnTo>
                  <a:lnTo>
                    <a:pt x="5096065" y="845671"/>
                  </a:lnTo>
                  <a:lnTo>
                    <a:pt x="5091950" y="846494"/>
                  </a:lnTo>
                  <a:lnTo>
                    <a:pt x="5087823" y="847313"/>
                  </a:lnTo>
                  <a:lnTo>
                    <a:pt x="5083657" y="847725"/>
                  </a:lnTo>
                  <a:lnTo>
                    <a:pt x="5079453" y="847725"/>
                  </a:lnTo>
                  <a:lnTo>
                    <a:pt x="64051" y="847725"/>
                  </a:lnTo>
                  <a:lnTo>
                    <a:pt x="59843" y="847725"/>
                  </a:lnTo>
                  <a:lnTo>
                    <a:pt x="55681" y="847313"/>
                  </a:lnTo>
                  <a:lnTo>
                    <a:pt x="51554" y="846494"/>
                  </a:lnTo>
                  <a:lnTo>
                    <a:pt x="47431" y="845671"/>
                  </a:lnTo>
                  <a:lnTo>
                    <a:pt x="43422" y="844456"/>
                  </a:lnTo>
                  <a:lnTo>
                    <a:pt x="39538" y="842848"/>
                  </a:lnTo>
                  <a:lnTo>
                    <a:pt x="35653" y="841241"/>
                  </a:lnTo>
                  <a:lnTo>
                    <a:pt x="6483" y="812071"/>
                  </a:lnTo>
                  <a:lnTo>
                    <a:pt x="4876" y="808186"/>
                  </a:lnTo>
                  <a:lnTo>
                    <a:pt x="3263" y="804297"/>
                  </a:lnTo>
                  <a:lnTo>
                    <a:pt x="2048" y="800293"/>
                  </a:lnTo>
                  <a:lnTo>
                    <a:pt x="1230" y="796170"/>
                  </a:lnTo>
                  <a:lnTo>
                    <a:pt x="411" y="792043"/>
                  </a:lnTo>
                  <a:lnTo>
                    <a:pt x="0" y="787881"/>
                  </a:lnTo>
                  <a:lnTo>
                    <a:pt x="0" y="783673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09587" y="3738562"/>
              <a:ext cx="5143500" cy="400050"/>
            </a:xfrm>
            <a:custGeom>
              <a:avLst/>
              <a:gdLst/>
              <a:ahLst/>
              <a:cxnLst/>
              <a:rect l="l" t="t" r="r" b="b"/>
              <a:pathLst>
                <a:path w="5143500" h="400050">
                  <a:moveTo>
                    <a:pt x="5102860" y="0"/>
                  </a:moveTo>
                  <a:lnTo>
                    <a:pt x="40634" y="0"/>
                  </a:lnTo>
                  <a:lnTo>
                    <a:pt x="34657" y="1193"/>
                  </a:lnTo>
                  <a:lnTo>
                    <a:pt x="1191" y="34658"/>
                  </a:lnTo>
                  <a:lnTo>
                    <a:pt x="0" y="40640"/>
                  </a:lnTo>
                  <a:lnTo>
                    <a:pt x="0" y="400050"/>
                  </a:lnTo>
                  <a:lnTo>
                    <a:pt x="5143500" y="400050"/>
                  </a:lnTo>
                  <a:lnTo>
                    <a:pt x="5143500" y="40640"/>
                  </a:lnTo>
                  <a:lnTo>
                    <a:pt x="5120322" y="5943"/>
                  </a:lnTo>
                  <a:lnTo>
                    <a:pt x="5102860" y="0"/>
                  </a:lnTo>
                  <a:close/>
                </a:path>
              </a:pathLst>
            </a:custGeom>
            <a:solidFill>
              <a:srgbClr val="CDE2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09587" y="3738562"/>
              <a:ext cx="5143500" cy="400050"/>
            </a:xfrm>
            <a:custGeom>
              <a:avLst/>
              <a:gdLst/>
              <a:ahLst/>
              <a:cxnLst/>
              <a:rect l="l" t="t" r="r" b="b"/>
              <a:pathLst>
                <a:path w="5143500" h="400050">
                  <a:moveTo>
                    <a:pt x="0" y="400050"/>
                  </a:moveTo>
                  <a:lnTo>
                    <a:pt x="0" y="46850"/>
                  </a:lnTo>
                  <a:lnTo>
                    <a:pt x="0" y="40640"/>
                  </a:lnTo>
                  <a:lnTo>
                    <a:pt x="1191" y="34658"/>
                  </a:lnTo>
                  <a:lnTo>
                    <a:pt x="3567" y="28917"/>
                  </a:lnTo>
                  <a:lnTo>
                    <a:pt x="5943" y="23177"/>
                  </a:lnTo>
                  <a:lnTo>
                    <a:pt x="9326" y="18110"/>
                  </a:lnTo>
                  <a:lnTo>
                    <a:pt x="13722" y="13716"/>
                  </a:lnTo>
                  <a:lnTo>
                    <a:pt x="18112" y="9321"/>
                  </a:lnTo>
                  <a:lnTo>
                    <a:pt x="23177" y="5943"/>
                  </a:lnTo>
                  <a:lnTo>
                    <a:pt x="28917" y="3568"/>
                  </a:lnTo>
                  <a:lnTo>
                    <a:pt x="34657" y="1193"/>
                  </a:lnTo>
                  <a:lnTo>
                    <a:pt x="40634" y="0"/>
                  </a:lnTo>
                  <a:lnTo>
                    <a:pt x="46846" y="0"/>
                  </a:lnTo>
                  <a:lnTo>
                    <a:pt x="5096649" y="0"/>
                  </a:lnTo>
                  <a:lnTo>
                    <a:pt x="5102860" y="0"/>
                  </a:lnTo>
                  <a:lnTo>
                    <a:pt x="5108841" y="1193"/>
                  </a:lnTo>
                  <a:lnTo>
                    <a:pt x="5114582" y="3568"/>
                  </a:lnTo>
                  <a:lnTo>
                    <a:pt x="5120322" y="5943"/>
                  </a:lnTo>
                  <a:lnTo>
                    <a:pt x="5125389" y="9321"/>
                  </a:lnTo>
                  <a:lnTo>
                    <a:pt x="5129784" y="13716"/>
                  </a:lnTo>
                  <a:lnTo>
                    <a:pt x="5134165" y="18110"/>
                  </a:lnTo>
                  <a:lnTo>
                    <a:pt x="5137556" y="23177"/>
                  </a:lnTo>
                  <a:lnTo>
                    <a:pt x="5139931" y="28917"/>
                  </a:lnTo>
                  <a:lnTo>
                    <a:pt x="5142306" y="34658"/>
                  </a:lnTo>
                  <a:lnTo>
                    <a:pt x="5143500" y="40640"/>
                  </a:lnTo>
                  <a:lnTo>
                    <a:pt x="5143500" y="46850"/>
                  </a:lnTo>
                  <a:lnTo>
                    <a:pt x="5143500" y="400050"/>
                  </a:lnTo>
                  <a:lnTo>
                    <a:pt x="0" y="400050"/>
                  </a:lnTo>
                  <a:close/>
                </a:path>
              </a:pathLst>
            </a:custGeom>
            <a:ln w="9525">
              <a:solidFill>
                <a:srgbClr val="CDE2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494209" y="1202976"/>
            <a:ext cx="4486275" cy="3272154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320"/>
              </a:spcBef>
            </a:pPr>
            <a:r>
              <a:rPr dirty="0" sz="1300" spc="-80">
                <a:solidFill>
                  <a:srgbClr val="202020"/>
                </a:solidFill>
                <a:latin typeface="Arial MT"/>
                <a:cs typeface="Arial MT"/>
              </a:rPr>
              <a:t>Metrics</a:t>
            </a:r>
            <a:r>
              <a:rPr dirty="0" sz="1300" spc="-7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114">
                <a:solidFill>
                  <a:srgbClr val="202020"/>
                </a:solidFill>
                <a:latin typeface="Arial MT"/>
                <a:cs typeface="Arial MT"/>
              </a:rPr>
              <a:t>Used:</a:t>
            </a:r>
            <a:r>
              <a:rPr dirty="0" sz="130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105">
                <a:solidFill>
                  <a:srgbClr val="202020"/>
                </a:solidFill>
                <a:latin typeface="Arial MT"/>
                <a:cs typeface="Arial MT"/>
              </a:rPr>
              <a:t>Accuracy,</a:t>
            </a:r>
            <a:r>
              <a:rPr dirty="0" sz="130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80">
                <a:solidFill>
                  <a:srgbClr val="202020"/>
                </a:solidFill>
                <a:latin typeface="Arial MT"/>
                <a:cs typeface="Arial MT"/>
              </a:rPr>
              <a:t>Precision,</a:t>
            </a:r>
            <a:r>
              <a:rPr dirty="0" sz="130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95">
                <a:solidFill>
                  <a:srgbClr val="202020"/>
                </a:solidFill>
                <a:latin typeface="Arial MT"/>
                <a:cs typeface="Arial MT"/>
              </a:rPr>
              <a:t>Recall,</a:t>
            </a:r>
            <a:r>
              <a:rPr dirty="0" sz="130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202020"/>
                </a:solidFill>
                <a:latin typeface="Arial MT"/>
                <a:cs typeface="Arial MT"/>
              </a:rPr>
              <a:t>F</a:t>
            </a:r>
            <a:r>
              <a:rPr dirty="0" sz="1050" spc="40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dirty="0" sz="1300" spc="-60">
                <a:solidFill>
                  <a:srgbClr val="202020"/>
                </a:solidFill>
                <a:latin typeface="Arial MT"/>
                <a:cs typeface="Arial MT"/>
              </a:rPr>
              <a:t>-</a:t>
            </a:r>
            <a:r>
              <a:rPr dirty="0" sz="1300" spc="-95">
                <a:solidFill>
                  <a:srgbClr val="202020"/>
                </a:solidFill>
                <a:latin typeface="Arial MT"/>
                <a:cs typeface="Arial MT"/>
              </a:rPr>
              <a:t>score,</a:t>
            </a:r>
            <a:r>
              <a:rPr dirty="0" sz="130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85">
                <a:solidFill>
                  <a:srgbClr val="202020"/>
                </a:solidFill>
                <a:latin typeface="Arial MT"/>
                <a:cs typeface="Arial MT"/>
              </a:rPr>
              <a:t>Confusion</a:t>
            </a:r>
            <a:r>
              <a:rPr dirty="0" sz="1300" spc="-6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202020"/>
                </a:solidFill>
                <a:latin typeface="Arial MT"/>
                <a:cs typeface="Arial MT"/>
              </a:rPr>
              <a:t>Matrix </a:t>
            </a:r>
            <a:r>
              <a:rPr dirty="0" sz="1300" spc="-85">
                <a:solidFill>
                  <a:srgbClr val="202020"/>
                </a:solidFill>
                <a:latin typeface="Arial MT"/>
                <a:cs typeface="Arial MT"/>
              </a:rPr>
              <a:t>Placeholders</a:t>
            </a:r>
            <a:r>
              <a:rPr dirty="0" sz="1300" spc="-1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202020"/>
                </a:solidFill>
                <a:latin typeface="Arial MT"/>
                <a:cs typeface="Arial MT"/>
              </a:rPr>
              <a:t>for: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050">
              <a:latin typeface="Arial MT"/>
              <a:cs typeface="Arial MT"/>
            </a:endParaRPr>
          </a:p>
          <a:p>
            <a:pPr algn="ctr" marL="690245">
              <a:lnSpc>
                <a:spcPct val="100000"/>
              </a:lnSpc>
            </a:pPr>
            <a:r>
              <a:rPr dirty="0" sz="160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60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  <a:spcBef>
                <a:spcPts val="1530"/>
              </a:spcBef>
            </a:pPr>
            <a:r>
              <a:rPr dirty="0" sz="1300" spc="-110">
                <a:solidFill>
                  <a:srgbClr val="202020"/>
                </a:solidFill>
                <a:latin typeface="Arial MT"/>
                <a:cs typeface="Arial MT"/>
              </a:rPr>
              <a:t>Accuracy</a:t>
            </a:r>
            <a:r>
              <a:rPr dirty="0" sz="130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120">
                <a:solidFill>
                  <a:srgbClr val="202020"/>
                </a:solidFill>
                <a:latin typeface="Arial MT"/>
                <a:cs typeface="Arial MT"/>
              </a:rPr>
              <a:t>vs</a:t>
            </a:r>
            <a:r>
              <a:rPr dirty="0" sz="1300" spc="-45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114">
                <a:solidFill>
                  <a:srgbClr val="202020"/>
                </a:solidFill>
                <a:latin typeface="Arial MT"/>
                <a:cs typeface="Arial MT"/>
              </a:rPr>
              <a:t>Epochs</a:t>
            </a:r>
            <a:r>
              <a:rPr dirty="0" sz="1300" spc="-5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202020"/>
                </a:solidFill>
                <a:latin typeface="Arial MT"/>
                <a:cs typeface="Arial MT"/>
              </a:rPr>
              <a:t>plot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050">
              <a:latin typeface="Arial MT"/>
              <a:cs typeface="Arial MT"/>
            </a:endParaRPr>
          </a:p>
          <a:p>
            <a:pPr algn="ctr" marL="690245">
              <a:lnSpc>
                <a:spcPct val="100000"/>
              </a:lnSpc>
            </a:pPr>
            <a:r>
              <a:rPr dirty="0" sz="160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60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  <a:spcBef>
                <a:spcPts val="1530"/>
              </a:spcBef>
            </a:pPr>
            <a:r>
              <a:rPr dirty="0" sz="1300" spc="-135">
                <a:solidFill>
                  <a:srgbClr val="202020"/>
                </a:solidFill>
                <a:latin typeface="Arial MT"/>
                <a:cs typeface="Arial MT"/>
              </a:rPr>
              <a:t>Loss</a:t>
            </a:r>
            <a:r>
              <a:rPr dirty="0" sz="130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120">
                <a:solidFill>
                  <a:srgbClr val="202020"/>
                </a:solidFill>
                <a:latin typeface="Arial MT"/>
                <a:cs typeface="Arial MT"/>
              </a:rPr>
              <a:t>vs</a:t>
            </a:r>
            <a:r>
              <a:rPr dirty="0" sz="130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114">
                <a:solidFill>
                  <a:srgbClr val="202020"/>
                </a:solidFill>
                <a:latin typeface="Arial MT"/>
                <a:cs typeface="Arial MT"/>
              </a:rPr>
              <a:t>Epochs</a:t>
            </a:r>
            <a:r>
              <a:rPr dirty="0" sz="1300" spc="-6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202020"/>
                </a:solidFill>
                <a:latin typeface="Arial MT"/>
                <a:cs typeface="Arial MT"/>
              </a:rPr>
              <a:t>plot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050">
              <a:latin typeface="Arial MT"/>
              <a:cs typeface="Arial MT"/>
            </a:endParaRPr>
          </a:p>
          <a:p>
            <a:pPr algn="ctr" marL="690245">
              <a:lnSpc>
                <a:spcPct val="100000"/>
              </a:lnSpc>
            </a:pPr>
            <a:r>
              <a:rPr dirty="0" sz="160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endParaRPr sz="160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  <a:spcBef>
                <a:spcPts val="1530"/>
              </a:spcBef>
            </a:pPr>
            <a:r>
              <a:rPr dirty="0" sz="1300" spc="-85">
                <a:solidFill>
                  <a:srgbClr val="202020"/>
                </a:solidFill>
                <a:latin typeface="Arial MT"/>
                <a:cs typeface="Arial MT"/>
              </a:rPr>
              <a:t>Confusion</a:t>
            </a:r>
            <a:r>
              <a:rPr dirty="0" sz="1300" spc="-3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70">
                <a:solidFill>
                  <a:srgbClr val="202020"/>
                </a:solidFill>
                <a:latin typeface="Arial MT"/>
                <a:cs typeface="Arial MT"/>
              </a:rPr>
              <a:t>Matrix</a:t>
            </a:r>
            <a:r>
              <a:rPr dirty="0" sz="1300" spc="-30">
                <a:solidFill>
                  <a:srgbClr val="202020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202020"/>
                </a:solidFill>
                <a:latin typeface="Arial MT"/>
                <a:cs typeface="Arial MT"/>
              </a:rPr>
              <a:t>image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2025-10-31T06:08:18Z</dcterms:created>
  <dcterms:modified xsi:type="dcterms:W3CDTF">2025-10-31T06:08:18Z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2025-10-31T00:00:00Z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2025-10-31T00:00:00Z</vt:filetime>
  </property>
  <property fmtid="{D5CDD505-2E9C-101B-9397-08002B2CF9AE}" pid="5" name="Producer">
    <vt:lpwstr>pdf-lib (https://github.com/Hopding/pdf-lib)</vt:lpwstr>
  </property>
</Properties>
</file>